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2" r:id="rId32"/>
    <p:sldId id="294" r:id="rId33"/>
    <p:sldId id="295" r:id="rId34"/>
    <p:sldId id="258" r:id="rId3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032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2AEF-D31F-4376-A6DA-6DD867EB4E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0CCD0-3D1E-4FD7-859A-5FBF209E6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5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17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4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5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80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16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93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6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9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6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3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4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5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95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0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0CCD0-3D1E-4FD7-859A-5FBF209E65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3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906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159" y="1"/>
            <a:ext cx="990084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4960137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6113" y="4960137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13" indent="0" algn="ctr">
              <a:buNone/>
              <a:defRPr sz="1600"/>
            </a:lvl2pPr>
            <a:lvl3pPr marL="914426" indent="0" algn="ctr">
              <a:buNone/>
              <a:defRPr sz="1600"/>
            </a:lvl3pPr>
            <a:lvl4pPr marL="1371639" indent="0" algn="ctr">
              <a:buNone/>
              <a:defRPr sz="1600"/>
            </a:lvl4pPr>
            <a:lvl5pPr marL="1828852" indent="0" algn="ctr">
              <a:buNone/>
              <a:defRPr sz="1600"/>
            </a:lvl5pPr>
            <a:lvl6pPr marL="2286065" indent="0" algn="ctr">
              <a:buNone/>
              <a:defRPr sz="1600"/>
            </a:lvl6pPr>
            <a:lvl7pPr marL="2743278" indent="0" algn="ctr">
              <a:buNone/>
              <a:defRPr sz="1600"/>
            </a:lvl7pPr>
            <a:lvl8pPr marL="3200491" indent="0" algn="ctr">
              <a:buNone/>
              <a:defRPr sz="1600"/>
            </a:lvl8pPr>
            <a:lvl9pPr marL="365770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11CA6A3-1AF8-4480-A587-0B5447A26B4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60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93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762000"/>
            <a:ext cx="2135981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4" y="762000"/>
            <a:ext cx="616029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172450" y="144989"/>
            <a:ext cx="0" cy="7429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6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0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906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159" y="1"/>
            <a:ext cx="990084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960137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6113" y="4960137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80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5" y="585216"/>
            <a:ext cx="7897558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103" y="2286000"/>
            <a:ext cx="3863341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6322" y="2286000"/>
            <a:ext cx="3863341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6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2105" y="585216"/>
            <a:ext cx="7897558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3" y="2179636"/>
            <a:ext cx="3863341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13" indent="0">
              <a:buNone/>
              <a:defRPr sz="2000" b="1"/>
            </a:lvl2pPr>
            <a:lvl3pPr marL="914426" indent="0">
              <a:buNone/>
              <a:defRPr sz="1800" b="1"/>
            </a:lvl3pPr>
            <a:lvl4pPr marL="1371639" indent="0">
              <a:buNone/>
              <a:defRPr sz="1600" b="1"/>
            </a:lvl4pPr>
            <a:lvl5pPr marL="1828852" indent="0">
              <a:buNone/>
              <a:defRPr sz="1600" b="1"/>
            </a:lvl5pPr>
            <a:lvl6pPr marL="2286065" indent="0">
              <a:buNone/>
              <a:defRPr sz="1600" b="1"/>
            </a:lvl6pPr>
            <a:lvl7pPr marL="2743278" indent="0">
              <a:buNone/>
              <a:defRPr sz="1600" b="1"/>
            </a:lvl7pPr>
            <a:lvl8pPr marL="3200491" indent="0">
              <a:buNone/>
              <a:defRPr sz="1600" b="1"/>
            </a:lvl8pPr>
            <a:lvl9pPr marL="3657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103" y="2967788"/>
            <a:ext cx="3863341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6322" y="2179636"/>
            <a:ext cx="3863341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13" indent="0">
              <a:buNone/>
              <a:defRPr sz="2000" b="1"/>
            </a:lvl2pPr>
            <a:lvl3pPr marL="914426" indent="0">
              <a:buNone/>
              <a:defRPr sz="1800" b="1"/>
            </a:lvl3pPr>
            <a:lvl4pPr marL="1371639" indent="0">
              <a:buNone/>
              <a:defRPr sz="1600" b="1"/>
            </a:lvl4pPr>
            <a:lvl5pPr marL="1828852" indent="0">
              <a:buNone/>
              <a:defRPr sz="1600" b="1"/>
            </a:lvl5pPr>
            <a:lvl6pPr marL="2286065" indent="0">
              <a:buNone/>
              <a:defRPr sz="1600" b="1"/>
            </a:lvl6pPr>
            <a:lvl7pPr marL="2743278" indent="0">
              <a:buNone/>
              <a:defRPr sz="1600" b="1"/>
            </a:lvl7pPr>
            <a:lvl8pPr marL="3200491" indent="0">
              <a:buNone/>
              <a:defRPr sz="1600" b="1"/>
            </a:lvl8pPr>
            <a:lvl9pPr marL="3657704" indent="0">
              <a:buNone/>
              <a:defRPr sz="1600" b="1"/>
            </a:lvl9pPr>
          </a:lstStyle>
          <a:p>
            <a:pPr marL="0" lvl="0" indent="0" algn="l" defTabSz="914426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6322" y="2967788"/>
            <a:ext cx="3863341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3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1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2104" y="471509"/>
            <a:ext cx="356616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822961"/>
            <a:ext cx="461372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257506"/>
            <a:ext cx="356616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13" indent="0">
              <a:buNone/>
              <a:defRPr sz="1200"/>
            </a:lvl2pPr>
            <a:lvl3pPr marL="914426" indent="0">
              <a:buNone/>
              <a:defRPr sz="1000"/>
            </a:lvl3pPr>
            <a:lvl4pPr marL="1371639" indent="0">
              <a:buNone/>
              <a:defRPr sz="900"/>
            </a:lvl4pPr>
            <a:lvl5pPr marL="1828852" indent="0">
              <a:buNone/>
              <a:defRPr sz="900"/>
            </a:lvl5pPr>
            <a:lvl6pPr marL="2286065" indent="0">
              <a:buNone/>
              <a:defRPr sz="900"/>
            </a:lvl6pPr>
            <a:lvl7pPr marL="2743278" indent="0">
              <a:buNone/>
              <a:defRPr sz="900"/>
            </a:lvl7pPr>
            <a:lvl8pPr marL="3200491" indent="0">
              <a:buNone/>
              <a:defRPr sz="900"/>
            </a:lvl8pPr>
            <a:lvl9pPr marL="3657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6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960138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90352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20" indent="0">
              <a:buNone/>
              <a:defRPr sz="1800"/>
            </a:lvl3pPr>
            <a:lvl4pPr marL="1028729" indent="0">
              <a:buNone/>
              <a:defRPr sz="1500"/>
            </a:lvl4pPr>
            <a:lvl5pPr marL="1371639" indent="0">
              <a:buNone/>
              <a:defRPr sz="1500"/>
            </a:lvl5pPr>
            <a:lvl6pPr marL="1714548" indent="0">
              <a:buNone/>
              <a:defRPr sz="1500"/>
            </a:lvl6pPr>
            <a:lvl7pPr marL="2057459" indent="0">
              <a:buNone/>
              <a:defRPr sz="1500"/>
            </a:lvl7pPr>
            <a:lvl8pPr marL="2400368" indent="0">
              <a:buNone/>
              <a:defRPr sz="1500"/>
            </a:lvl8pPr>
            <a:lvl9pPr marL="2743278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6113" y="4960138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9" indent="0">
              <a:buNone/>
              <a:defRPr sz="1050"/>
            </a:lvl2pPr>
            <a:lvl3pPr marL="685820" indent="0">
              <a:buNone/>
              <a:defRPr sz="900"/>
            </a:lvl3pPr>
            <a:lvl4pPr marL="1028729" indent="0">
              <a:buNone/>
              <a:defRPr sz="750"/>
            </a:lvl4pPr>
            <a:lvl5pPr marL="1371639" indent="0">
              <a:buNone/>
              <a:defRPr sz="750"/>
            </a:lvl5pPr>
            <a:lvl6pPr marL="1714548" indent="0">
              <a:buNone/>
              <a:defRPr sz="750"/>
            </a:lvl6pPr>
            <a:lvl7pPr marL="2057459" indent="0">
              <a:buNone/>
              <a:defRPr sz="750"/>
            </a:lvl7pPr>
            <a:lvl8pPr marL="2400368" indent="0">
              <a:buNone/>
              <a:defRPr sz="750"/>
            </a:lvl8pPr>
            <a:lvl9pPr marL="27432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A6A3-1AF8-4480-A587-0B5447A26B4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52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2105" y="585216"/>
            <a:ext cx="7897558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5" y="2286000"/>
            <a:ext cx="7897559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2105" y="6470704"/>
            <a:ext cx="175024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1CA6A3-1AF8-4480-A587-0B5447A26B4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4884" y="6470704"/>
            <a:ext cx="479493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5334" y="6470704"/>
            <a:ext cx="79110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37A3C0-DA45-4877-A802-5AE1E84C78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9125" y="826325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83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26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3" indent="-91443" algn="l" defTabSz="9144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83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68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77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63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26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34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86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94" indent="-137164" algn="l" defTabSz="9144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3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6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9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2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5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8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91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04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HOTO-2023-07-26-16-52-2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08" y="0"/>
            <a:ext cx="9921449" cy="688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" y="-36514"/>
            <a:ext cx="9906001" cy="518001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4B104F-8E51-417D-8E70-6DEBB2CCAB9D}"/>
              </a:ext>
            </a:extLst>
          </p:cNvPr>
          <p:cNvSpPr>
            <a:spLocks/>
          </p:cNvSpPr>
          <p:nvPr/>
        </p:nvSpPr>
        <p:spPr>
          <a:xfrm flipH="1">
            <a:off x="33183" y="3717032"/>
            <a:ext cx="9885669" cy="2547058"/>
          </a:xfrm>
          <a:prstGeom prst="rect">
            <a:avLst/>
          </a:prstGeom>
          <a:gradFill>
            <a:gsLst>
              <a:gs pos="76000">
                <a:schemeClr val="bg1">
                  <a:alpha val="40000"/>
                </a:schemeClr>
              </a:gs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8384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Блок-схема: ручной ввод 6">
            <a:extLst>
              <a:ext uri="{FF2B5EF4-FFF2-40B4-BE49-F238E27FC236}">
                <a16:creationId xmlns:a16="http://schemas.microsoft.com/office/drawing/2014/main" id="{83382C3F-8726-4D11-B5E4-D64953300E0F}"/>
              </a:ext>
            </a:extLst>
          </p:cNvPr>
          <p:cNvSpPr/>
          <p:nvPr/>
        </p:nvSpPr>
        <p:spPr>
          <a:xfrm rot="5400000" flipH="1">
            <a:off x="-601119" y="2239987"/>
            <a:ext cx="5222356" cy="40136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0 w 10000"/>
              <a:gd name="connsiteY0" fmla="*/ 5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 w 10000"/>
              <a:gd name="connsiteY4" fmla="*/ 5594 h 10000"/>
              <a:gd name="connsiteX0" fmla="*/ 50 w 10000"/>
              <a:gd name="connsiteY0" fmla="*/ 2898 h 7304"/>
              <a:gd name="connsiteX1" fmla="*/ 6317 w 10000"/>
              <a:gd name="connsiteY1" fmla="*/ 0 h 7304"/>
              <a:gd name="connsiteX2" fmla="*/ 10000 w 10000"/>
              <a:gd name="connsiteY2" fmla="*/ 7304 h 7304"/>
              <a:gd name="connsiteX3" fmla="*/ 0 w 10000"/>
              <a:gd name="connsiteY3" fmla="*/ 7304 h 7304"/>
              <a:gd name="connsiteX4" fmla="*/ 50 w 10000"/>
              <a:gd name="connsiteY4" fmla="*/ 2898 h 7304"/>
              <a:gd name="connsiteX0" fmla="*/ 50 w 10000"/>
              <a:gd name="connsiteY0" fmla="*/ 2522 h 10000"/>
              <a:gd name="connsiteX1" fmla="*/ 631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 w 10000"/>
              <a:gd name="connsiteY4" fmla="*/ 2522 h 10000"/>
              <a:gd name="connsiteX0" fmla="*/ 19 w 10000"/>
              <a:gd name="connsiteY0" fmla="*/ 1384 h 10000"/>
              <a:gd name="connsiteX1" fmla="*/ 631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38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9" y="1384"/>
                </a:moveTo>
                <a:lnTo>
                  <a:pt x="6317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7" y="7989"/>
                  <a:pt x="2" y="3395"/>
                  <a:pt x="19" y="1384"/>
                </a:cubicBezTo>
                <a:close/>
              </a:path>
            </a:pathLst>
          </a:custGeom>
          <a:gradFill>
            <a:gsLst>
              <a:gs pos="0">
                <a:srgbClr val="253917">
                  <a:lumMod val="94000"/>
                  <a:lumOff val="6000"/>
                  <a:alpha val="52000"/>
                </a:srgbClr>
              </a:gs>
              <a:gs pos="100000">
                <a:srgbClr val="253917">
                  <a:alpha val="75000"/>
                  <a:lumMod val="8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8384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Блок-схема: ручной ввод 6">
            <a:extLst>
              <a:ext uri="{FF2B5EF4-FFF2-40B4-BE49-F238E27FC236}">
                <a16:creationId xmlns:a16="http://schemas.microsoft.com/office/drawing/2014/main" id="{1EA5CDAD-3433-4CC6-939C-D28963C7829A}"/>
              </a:ext>
            </a:extLst>
          </p:cNvPr>
          <p:cNvSpPr/>
          <p:nvPr/>
        </p:nvSpPr>
        <p:spPr>
          <a:xfrm rot="5400000" flipH="1">
            <a:off x="-449349" y="443230"/>
            <a:ext cx="5143500" cy="425704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0 w 10000"/>
              <a:gd name="connsiteY0" fmla="*/ 5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 w 10000"/>
              <a:gd name="connsiteY4" fmla="*/ 5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0" y="5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7" y="8531"/>
                  <a:pt x="33" y="7063"/>
                  <a:pt x="50" y="5594"/>
                </a:cubicBezTo>
                <a:close/>
              </a:path>
            </a:pathLst>
          </a:custGeom>
          <a:gradFill>
            <a:gsLst>
              <a:gs pos="0">
                <a:srgbClr val="253917">
                  <a:alpha val="29000"/>
                </a:srgbClr>
              </a:gs>
              <a:gs pos="100000">
                <a:srgbClr val="253917">
                  <a:lumMod val="75000"/>
                  <a:alpha val="8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8384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73354" y="3696888"/>
            <a:ext cx="5982532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3845" eaLnBrk="0" hangingPunct="0">
              <a:lnSpc>
                <a:spcPct val="80000"/>
              </a:lnSpc>
            </a:pPr>
            <a:r>
              <a:rPr lang="ru-RU" sz="2600" b="1" dirty="0" smtClean="0">
                <a:solidFill>
                  <a:srgbClr val="003300"/>
                </a:solidFill>
                <a:effectLst>
                  <a:glow rad="50800">
                    <a:prstClr val="white">
                      <a:alpha val="41000"/>
                    </a:prstClr>
                  </a:glow>
                </a:effectLst>
                <a:latin typeface="Arial" panose="020B0604020202020204" pitchFamily="34" charset="0"/>
                <a:cs typeface="Arial" pitchFamily="34" charset="0"/>
              </a:rPr>
              <a:t>«РАЗМЕРЫ ДЕНЕЖНОГО ДОВОЛЬСТВИЯ, ВЫПЛАТЫ ВОЕННОСЛУЖАЩИМ </a:t>
            </a:r>
            <a:br>
              <a:rPr lang="ru-RU" sz="2600" b="1" dirty="0" smtClean="0">
                <a:solidFill>
                  <a:srgbClr val="003300"/>
                </a:solidFill>
                <a:effectLst>
                  <a:glow rad="50800">
                    <a:prstClr val="white">
                      <a:alpha val="41000"/>
                    </a:prstClr>
                  </a:glow>
                </a:effectLst>
                <a:latin typeface="Arial" panose="020B0604020202020204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003300"/>
                </a:solidFill>
                <a:effectLst>
                  <a:glow rad="50800">
                    <a:prstClr val="white">
                      <a:alpha val="41000"/>
                    </a:prstClr>
                  </a:glow>
                </a:effectLst>
                <a:latin typeface="Arial" panose="020B0604020202020204" pitchFamily="34" charset="0"/>
                <a:cs typeface="Arial" pitchFamily="34" charset="0"/>
              </a:rPr>
              <a:t>ПО КОНТРАКТУ, А ТАКЖЕ ЛЬГОТЫ И СОЦИАЛЬНЫЕ ГАРАНТИИ ПРЕДОСТАВЛЯЕМЫЕ ВОЕННОСЛУЖАЩИМ </a:t>
            </a:r>
            <a:br>
              <a:rPr lang="ru-RU" sz="2600" b="1" dirty="0" smtClean="0">
                <a:solidFill>
                  <a:srgbClr val="003300"/>
                </a:solidFill>
                <a:effectLst>
                  <a:glow rad="50800">
                    <a:prstClr val="white">
                      <a:alpha val="41000"/>
                    </a:prstClr>
                  </a:glow>
                </a:effectLst>
                <a:latin typeface="Arial" panose="020B0604020202020204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003300"/>
                </a:solidFill>
                <a:effectLst>
                  <a:glow rad="50800">
                    <a:prstClr val="white">
                      <a:alpha val="41000"/>
                    </a:prstClr>
                  </a:glow>
                </a:effectLst>
                <a:latin typeface="Arial" panose="020B0604020202020204" pitchFamily="34" charset="0"/>
                <a:cs typeface="Arial" pitchFamily="34" charset="0"/>
              </a:rPr>
              <a:t>И ЧЛЕНАМ ИХ СЕМЕЙ»</a:t>
            </a:r>
            <a:endParaRPr lang="ru-RU" sz="2600" b="1" dirty="0">
              <a:solidFill>
                <a:srgbClr val="003300"/>
              </a:solidFill>
              <a:effectLst>
                <a:glow rad="50800">
                  <a:prstClr val="white">
                    <a:alpha val="41000"/>
                  </a:prstClr>
                </a:glo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4" name="Picture 2" descr="D:\Docz\Приглашение\Боец_PNG.pn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4"/>
          <a:stretch/>
        </p:blipFill>
        <p:spPr bwMode="auto">
          <a:xfrm>
            <a:off x="-6123" y="3867092"/>
            <a:ext cx="3872897" cy="3055306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ocz\Приглашение\Боец_PNG_аДЫН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" y="3226449"/>
            <a:ext cx="2951316" cy="36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7423" y="6515926"/>
            <a:ext cx="338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является публичной офертой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5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9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406265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Пенсия по потере кормильца: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В размере 50 процентов от соответствующих сумм денежного довольствия военнослужащего: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оклад за в/звание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оклад за должность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процентная надбавка за выслугу лет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на каждого нетрудоспособного члена семьи исходя из средних значений тарифного разряда и выслуга лет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рядовой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сержант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прапорщик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старший лейтенант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капитан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майор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подполковник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полковник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генерал-майор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508600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 на пенсию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по случаю потери кормильца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имеют нетрудоспособные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члены семьи умерших (погибших) военнослужащих, состоявшие на их иждивении.</a:t>
            </a:r>
            <a:b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Нетрудоспособными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членами семьи считаются:</a:t>
            </a:r>
            <a:b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а) дети, братья, сестры и внуки, не достигшие 18 лет или старше этого возраста, если они стали инвалидами до достижения ими 18 лет. Проходящие обучение в образовательных организациях по очной форме – до окончания обучения, но не более чем до достижения ими 23-летнего возраста. Братья, сестры и внуки имеют право на пенсию, если у них нет трудоспособных родителей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б) отец, мать и супруга (супруг), если они достигли возраста: мужчины – 60 лет, женщины – 55 лет, либо являются инвалидами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в) супруга (супруг) или один из родителей либо дед, бабушка, брат или сестра независимо от возраста и трудоспособности, если он (она) занят уходом за детьми, братьями, сестрами или внуками умершего кормильца, не достигшими 14-летнего возраста, и не работает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г) дед и бабушка – при отсутствии лиц, которые по закону обязаны их содержать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40065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12 февраля 1993 г. №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4468-1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«О пенсионном обеспечении лиц проходивших военную службу, службу в органах внутренних дел, Государственной противопожарной службе, органах по контролю за оборотом наркотических средств и психотропных веществ, учреждениях и органах уголовно-исполнительной системы, войсках национальной гвардии Российской Федерации и их семей».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84588" y="3926726"/>
            <a:ext cx="1848214" cy="184665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6 792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8 829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12 309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14 437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15 620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17 041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18 523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21 137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29 101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0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Ежегодная выплата на проведение оздоровительного отдыха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184665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военнослужащих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погибших (умерших) при исполнении обязанностей военной службы (служебных обязанностей) по контракту,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по основным общеобразовательным программам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(за исключением образовательных программ дошкольного образования)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40065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Постановление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Российской федерации от 31 декабря 2004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911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«.о порядке оказания медицинской помощи, санаторно-курортного обеспечения и осуществления отдельных выплат некоторым категориям военнослужащих, сотрудников правоохранительных органов и членам их семей»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29 511,36 руб.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каждого ребенка)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69249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поощрение в случае посмертного награждения военнослужащего государственной наградой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22159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(супруг), состоящая (состоящий) на день гибели (смерти) военнослужащего или смерти гражданина, уволенного с военной службы, в зарегистрированном браке с ним (с ней)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военнослужащего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военнослужащего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находившиеся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иждивении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погибшего (умершего) военнослужащего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40065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Федеральный закон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7 ноября 2011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306-ФЗ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денежном довольствии военнослужащих и предоставлении им отдельных выплат»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 от 25 июля 2006 г. 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единовременном поощрении лиц, проходящих (проходивших) федеральную государственную службу»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Пять окладов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месячного денежного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содержания военнослужащего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(оклад по воинской должности + оклад по воинскому званию)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240065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детей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погибших военнослужащих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без вступительных испытаний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образовательные организации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 рамках установленной квоты, а так же в федеральные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организации со специальными наименованиями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«президентское кадетское училище», «суворовское военное училище», «нахимовское военно-морское училище», «кадетский (морской кадетский) военный корпус», «кадетский корпус», «казачий кадетский корпус»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погибших (умерших) военнослужащих, принимавших участие в специальной военной операции на территориях Донецкой Народной Республики, Луганской Народной Республики и Украины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Указ Президента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9 мая 2022 г.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268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мерах поддержки семей военнослужащих и сотрудников некоторых федеральных государственных органов»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3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Полное досрочное погашение кредитов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предоставляемых в рамках </a:t>
            </a:r>
            <a:r>
              <a:rPr lang="ru-RU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накопительно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-ипотечной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системы, либо выплата накопленных средств членам семьи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84665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супруг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несовершеннолетние дети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 18 лет, ставшие инвалидами до достижения ими возраста 18 лет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возрасте до 23 лет, обучающиеся в образовательных организациях по очной форме обучения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находящиеся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иждивении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военнослужащего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738664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20 августа  2004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117-ФЗ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накопительно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-ипотечной системе жилищного обеспечения военнослужащих»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4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Погашение кредитов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оформленных погибшим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военнослужащими и членами их семей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84665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супруг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несовершеннолетние дети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 18 лет, ставшие инвалидами до достижения ими возраста 18 лет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возрасте до 23 лет, обучающиеся в образовательных организациях по очной форме обучения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находящиеся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иждивении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военнослужащего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22159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7 октября   2022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377-ФЗ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«Об особенностях исполнения обязательств по кредитным договорам (договорам займа) лицами, призванными на военную службу по мобилизации в Вооруженные Силы Российской Федерации, лицами, принимающими участие в специальной военной операции, а также членами их семей и о внесении изменений в отдельные законодательные акты Российской Федерации»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5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получения ранения (контузии, травмы, увечья)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313932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Вооруженных СИЛ Российской Федерации, принимающие участие в специальной военной операции на территориях Донецкой Народной Республики, Луганской Народной Республики и Украины, военнослужащие, выполняющие специальные задачи на территории Сирийской Арабской Республики,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получившие ранение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(контузию, травму, увечье) в ходе проведения специальной военной операции (при выполнении специальных задач)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2159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Указ Президента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 от 5 марта 2022 г. 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98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социальных гарантиях военнослужащим, лицам, проходящим службу в войсках национальной гвардии Российской Федерации, и членам их семей»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Министра обороны Российской Федерации от 22 апреля 2022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3 000 000,00 руб.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6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53888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пособие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увольнении военнослужащего в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свзи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с признанием его негодным к военной службе вследствие военной травмы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Выплачивается одновременно с иными единовременными выплатами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461664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Вооруженных СИЛ Российской Федерации,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признанные негодными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к военной службе вследствие военной травмы.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При изъявлении военнослужащим, проходящим военную службу по контракту, признанным военно-врачебной комиссией не годным к военной службе по состоянию здоровья вследствие увечья (ранения, травмы, контузии) или заболевания, полученных при исполнении обязанностей военной службы, награжденных в связи с таким участием государственной наградой Российской Федерации и являющимся ветераном боевых действий в связи с исполнением таких обязанностей, желания продолжить военную службу по контракту ему выплачивается единовременное пособие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166199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7 ноября 2011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306-ФЗ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«О денежном довольствии военнослужащих и предоставлении им отдельных выплат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Министра обороны Российской Федерации от 6 мая 2021 г.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36933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3 131 729,56 руб.</a:t>
            </a:r>
          </a:p>
          <a:p>
            <a:pPr algn="ctr"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7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861774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Страховое обеспечение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в случае получения тяжелого ранения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в случае получения легкого ранения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48474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Вооруженных Сил Российской Федерации в период прохождения военной службы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9546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28 марта 1998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52-ФЗ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«Об обязательном государственном страховании жизни и здоровья военнослужащих…»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постановление Правительства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29 июля 1998 г. 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мерах по реализации Федерального закона «Об обязательном государственном страховании жизни и здоровья военнослужащих…»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Министра обороны Российской Федерации от 8 декабря 2022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313 172,95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78 293,23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68639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358876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en-US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8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358423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Страховое обеспечение в случае установления инвалидности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инвалиду 1 группы</a:t>
            </a:r>
          </a:p>
          <a:p>
            <a:pPr algn="ctr"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нвалиду 2 группы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инвалиду 3 группы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358423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177741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Выплата производится в случае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установления военнослужащему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Вооруженных Сил Российской Федерации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инвалидности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в период прохождения военной службы, либо до истечения одного года после увольнения с военной службы, вследствие увечья (ранения, травмы, контузии) или заболевания, полученных в период прохождения военной службы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9546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28 марта 1998 г.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52-ФЗ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«Об обязательном государственном страховании жизни и здоровья военнослужащих…»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постановление Правительства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29 июля 1998 г. 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мерах по реализации Федерального закона «Об обязательном государственном страховании жизни и здоровья военнослужащих…»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Министра обороны Российской Федерации от 8 декабря 2022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358423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129266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2 348 797,18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1 565 864,79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782 932,40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884" y="5300870"/>
            <a:ext cx="4803475" cy="1353792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43993" y="5300870"/>
            <a:ext cx="4846967" cy="1353792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5652" y="5396228"/>
            <a:ext cx="4631635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ИТОГО: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инвалиду 1 группы</a:t>
            </a:r>
          </a:p>
          <a:p>
            <a:pPr algn="ctr"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нвалиду 2 группы</a:t>
            </a:r>
          </a:p>
          <a:p>
            <a:pPr algn="ctr" defTabSz="779252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инвалиду 3 группы</a:t>
            </a:r>
          </a:p>
        </p:txBody>
      </p:sp>
      <p:sp>
        <p:nvSpPr>
          <p:cNvPr id="32" name="Rounded Rectangle 29"/>
          <p:cNvSpPr/>
          <p:nvPr/>
        </p:nvSpPr>
        <p:spPr>
          <a:xfrm>
            <a:off x="5033881" y="5397828"/>
            <a:ext cx="4664943" cy="127727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8 793 699,69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4 879 037,74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4 096 105,35 руб.</a:t>
            </a:r>
          </a:p>
          <a:p>
            <a:pPr algn="ctr" defTabSz="779252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</a:t>
            </a: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ыплаты </a:t>
            </a: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военнослужащим по контракту</a:t>
            </a:r>
          </a:p>
        </p:txBody>
      </p:sp>
      <p:pic>
        <p:nvPicPr>
          <p:cNvPr id="2" name="Picture 2" descr="D:\1\2024 г\Письмо кандидату\милли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9" y="820285"/>
            <a:ext cx="4313691" cy="596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19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компенсация: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инвалиду 1 группы</a:t>
            </a:r>
          </a:p>
          <a:p>
            <a:pPr algn="ctr"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нвалиду 2 группы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инвалиду 3 группы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89310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7 ноября 2011 г. №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306-ФЗ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«О денежном довольствии военнослужащих и предоставлении им отдельных выплат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Российской Федерации от 22 февраля 2012 г. №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142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«О финансовом обеспечении и об осуществлении выплаты ежемесячной денежной компенсации, установленной частями 9, 10 и 13 статьи 3 Федерального закона «О денежном довольствии военнослужащих и предоставлении им отдельных выплат»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5230" y="1579325"/>
            <a:ext cx="1848214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21 922,12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10 961,05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4 384,42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5"/>
            <a:ext cx="2340841" cy="113107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Вооруженных Сил Российской Федерации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которым установлена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в период прохождения военной службы либо после увольнения с военной службы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инвалидность вследствие военной травмы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0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477053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Пенсия по инвалидности:</a:t>
            </a:r>
          </a:p>
          <a:p>
            <a:pPr defTabSz="779252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Исходя из средних значений тарифного разряда и выслуги лет: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инвалидам 1 и 2 групп – 85 процентов от суммы денежного довольствия военнослужащего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рядовой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сержант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прапорщик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старший лейтенант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капитан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майор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подполковник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полковник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генерал-майор</a:t>
            </a:r>
          </a:p>
          <a:p>
            <a:pPr defTabSz="779252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инвалидам 3 группы – 50 процентов от суммы денежного довольствия военнослужащего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рядовой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сержант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прапорщик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старший лейтенант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капитан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майор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подполковник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полковник</a:t>
            </a:r>
          </a:p>
          <a:p>
            <a:pPr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генерал-майор</a:t>
            </a:r>
          </a:p>
          <a:p>
            <a:pPr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29546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12 февраля 1993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4468-1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«О пенсионном обеспечении лиц проходивших военную службу, службу в органах внутренних дел, Государственной противопожарной службе, органах по контролю за оборотом наркотических средств и психотропных веществ, учреждениях и органах уголовно-исполнительной системы, войсках национальной гвардии Российской Федерации и их семей».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93368" y="2225414"/>
            <a:ext cx="1848214" cy="42780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11 547 руб.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15 010 руб.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20 923 руб.</a:t>
            </a: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24 544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26 555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28 970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31 489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35 933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49 471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</a:p>
          <a:p>
            <a:pPr algn="ctr" defTabSz="779252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11 547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15 010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20 923 руб.</a:t>
            </a: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24 544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26 555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28 970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31 489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35 933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49 471 руб.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5"/>
            <a:ext cx="2340841" cy="193899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Ставшие инвалидами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военнослужащие,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проходившие военную службу по контракту,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инвалидность наступила в период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прохождения ими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службы или не позднее трех месяцев после увольнения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со службы либо если инвалидность наступила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позднее этого срока, но вследствие ранения,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контузии, увечья или заболевания,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полученных в период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прохождения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(другие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71141" y="1579326"/>
            <a:ext cx="2341396" cy="203132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Российской федерации от 31 декабря 2004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911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порядке оказания медицинской помощи, санаторно-курортного обеспечения и осуществления отдельных выплат некоторым категориям военнослужащих, сотрудников правоохранительных органов и членам их семей»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65205" y="1669244"/>
            <a:ext cx="18482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21 511,36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каждого ребенка)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6"/>
            <a:ext cx="2340841" cy="147732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военнослужащих, ставших инвалидами вследствие военной травмы,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по основным общеобразовательным программам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(за исключением образовательных программ дошкольного обучения)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19047" y="1671659"/>
            <a:ext cx="2339369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Ежегодная выплата на проведение оздоровительного отдыха</a:t>
            </a:r>
            <a:endParaRPr 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sz="24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sz="2400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Погашение кредитов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оформленных ранеными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военнослужащими и членами их семей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84665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супруг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несовершеннолетние дети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 18 лет, ставшие инвалидами до достижения ими возраста 18 лет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возрасте до 23 лет, обучающиеся в образовательных организациях по очной форме обучения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находящиеся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иждивении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военнослужащего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22159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7 октября   2022 г.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377-ФЗ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«Об особенностях исполнения обязательств по кредитным договорам (договорам займа) лицами, призванными на военную службу по мобилизации в Вооруженные Силы Российской Федерации, лицами, принимающими участие в специальной военной операции, а также членами их семей и о внесении изменений в отдельные законодательные акты Российской Федерации»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sz="24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sz="2400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276998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военнослужащих, получивших ранения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(увечья),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приведшие к ограничениям в прохождении военной службы:</a:t>
            </a:r>
          </a:p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утверждена специальная программа социальной реабилитации и адаптации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введены воинские должности для дальнейшего прохождения военной службы независимо от тяжести ранения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по избранному месту службы подбирается и предлагается служебное и постоянное жилье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для подготовки к новому виду военно-профессиональной деятельности создан реабилитационно-образовательный центр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6158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36933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Решение Министра обороны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7 апреля 2022 г.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получившие ранения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sz="24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sz="2400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22159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Прием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без вступительных испытаний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образовательные организации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высшего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образования,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так же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со специальными наименованиями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«президентское кадетское училище», «суворовское военное училище», «нахимовское военно-морское училище», «кадетский (морской кадетский) военный корпус», «кадетский корпус», «казачий кадетский корпус»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6158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9 мая 2022 г.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№ 268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мерах поддержки семей военнослужащих и сотрудников некоторых федеральных государственных органов»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6720266" y="1469348"/>
            <a:ext cx="3061671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военнослужащих, получивших ранение, увечье, травму, контузию в ходе специальной военной операции на территориях Донецкой Народной Республики, Луганской Народной Республики и Украины</a:t>
            </a:r>
          </a:p>
        </p:txBody>
      </p:sp>
    </p:spTree>
    <p:extLst>
      <p:ext uri="{BB962C8B-B14F-4D97-AF65-F5344CB8AC3E}">
        <p14:creationId xmlns:p14="http://schemas.microsoft.com/office/powerpoint/2010/main" val="17795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</a:t>
            </a: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получившие ранения</a:t>
            </a:r>
            <a:endParaRPr lang="ru-RU" altLang="ru-RU" sz="2400" b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 defTabSz="848330">
              <a:lnSpc>
                <a:spcPct val="80000"/>
              </a:lnSpc>
            </a:pPr>
            <a:r>
              <a:rPr lang="ru-RU" altLang="ru-RU" sz="24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sz="2400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51090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Установлено право на получение статуса инвалида боевых действий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 соответствующих мер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социальной поддержки:</a:t>
            </a: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льготное обеспечение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жильнем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преимущество при вступление в жилищные, жилищно-строительные, гаражные кооперативы, садоводческие, огороднические и дачные некоммерческие объединения граждан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внеочередное оказание медицинской помощи в медицинских организациях, подведомственных федеральным органам исполнительной власти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внеочередная установка квартирного телефона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оплата в размере 50 процентов занимаемой общей площади жилых помещений (в коммунальных квартирах – занимаемой жилой площади), в том числе членами семей инвалидов войны, совместно с ними проживающими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оплата в размере 50 процентов коммунальных услуг, в том числе членам семей инвалидов войны, совместно с ними проживающих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обеспечение протезов (кроме зубных протезов) и протезно-ортопедическими изделиями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профессиональное обучение, дополнительное профессиональное образование за счет средств работодателя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использование ежегодного отпуска в удобное для них время и предоставление отпуска без сохранения заработной платы сроком до 60 календарных дней в году. Инвалидам 1 и 2 групп при недостаточности ежегодного и ежегодного дополнительных отпусков для лечения и проезда в санитарно-курортные организации и обратно разрешается выдавать листки временной нетрудоспособности на необходимое число дней и производить выплату пособий по государственному социальному страхованию независимо от того, кем и за чей счет предоставлена путевка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внеочередное пользование всеми видами услуг учреждений связи, культурно-просветительных и спортивно-оздоровительных учреждений, внеочередное приобретение билетов на все виды транспорта, внеочередное обслуживание предприятиями розничной торговли и быстрого обслуживания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внеочередной прием в дома-интернаты для престарелых и инвалидов, центры социального обслуживания, на обслуживание отделениями социальной помощи на дому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6158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 января 1995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5-ФЗ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ветеранах»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6720266" y="1469348"/>
            <a:ext cx="3061671" cy="147732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Военнослужащие, ставшие инвалидами вследствие ранения,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контузии, увечья или заболевания,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полученных при защите Отечества или исполнении обязанностей военной службы на фронте, в районах боевых действий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периоды, указанные в Федеральном законе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«О ветеранах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015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(обязательные 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71141" y="1579326"/>
            <a:ext cx="2341396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2 марта 2022 г.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91сс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7 июля 2022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1217сс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26449" y="2594988"/>
            <a:ext cx="1848214" cy="738664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Два должностных оклада ежемесячно</a:t>
            </a:r>
          </a:p>
          <a:p>
            <a:pPr algn="ctr"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4 240 руб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6"/>
            <a:ext cx="2340841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Военнослужащие, выполняющие задачи в ходе СВО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 территориях Донецкой Народной Республики, Луганской Народной Республики и Украины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19047" y="1671659"/>
            <a:ext cx="2339369" cy="22159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военнослужащих, проходящих военную службу по контракту, (за исключением мобилизованных) дополнительные выплаты: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в течении всей специальной военной операции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суточные выплаты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рублях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ежемесячная социальная выплата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7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(обязательные 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71141" y="1579326"/>
            <a:ext cx="2341396" cy="166199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2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2022 г.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788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7 ноября 2011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306-ФЗ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«О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денежном довольствии военнослужащих и предоставлении им отдельных выплат»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26449" y="2594988"/>
            <a:ext cx="1848214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158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</a:p>
          <a:p>
            <a:pPr algn="ctr"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 37 035 руб. (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рядовой,стрелок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 до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97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701 руб. (полковник, командир полка)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6"/>
            <a:ext cx="2340841" cy="276998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Военнослужащие, призванные в ходе частичной мобилизации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ряды ВС РФ.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Размер и порядок назначения денежных выплат одинаковый как в зоне СВО, так и за ее пределами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По просьбе мобилизованного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члены его семьи могут получать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причитающиеся ему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денежные выплаты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Для этого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оформить дополнительную банковскую карту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привязкой к его счету в банке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19047" y="1671659"/>
            <a:ext cx="2339369" cy="29546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военнослужащих, призванных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в ходе частичной мобилизации: 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ежемесячная социальная выплата; 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денежное довольствие (за воинское звание + за воинскую должность + надбавка за выслугу лет + ежемесячная надбавка за особые достижения в службе + премия за добросовестное исполнение должностных обязанностей + надбавка за секретность)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28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(обязательные 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71141" y="1579326"/>
            <a:ext cx="2341396" cy="29546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12 февраля 1993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4468-1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«О пенсионном обеспечении лиц проходивших военную службу, службу в органах внутренних дел, Государственной противопожарной службе, органах по контролю за оборотом наркотических средств и психотропных веществ, учреждениях и органах уголовно-исполнительной системы, войсках национальной гвардии Российской Федерации и их семей».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65205" y="1763992"/>
            <a:ext cx="1848214" cy="36933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2 010 руб.</a:t>
            </a:r>
          </a:p>
          <a:p>
            <a:pPr algn="ctr"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6"/>
            <a:ext cx="2340841" cy="80791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Ветераны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боевых действий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из числа лиц, указанных в подпунктах 1 -4, 8-9 пункта 1 статьи 3 Федерального закона «О ветеранах»,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получающие пенсию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19047" y="1671659"/>
            <a:ext cx="2339369" cy="738664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пенсионное обеспечение: </a:t>
            </a:r>
          </a:p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32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 от размера социальной пенсии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Денежное </a:t>
            </a: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довольствие </a:t>
            </a: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военнослужащего</a:t>
            </a:r>
            <a:b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altLang="ru-RU" sz="14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altLang="ru-RU" sz="1400" b="1" i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 зоне специальной военной операции)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-1" y="877102"/>
            <a:ext cx="9906001" cy="327229"/>
            <a:chOff x="1581438" y="1034258"/>
            <a:chExt cx="5623614" cy="241348"/>
          </a:xfrm>
        </p:grpSpPr>
        <p:sp>
          <p:nvSpPr>
            <p:cNvPr id="14" name="Параллелограмм 1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араллелограмм 1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Freeform 26"/>
          <p:cNvSpPr>
            <a:spLocks noChangeAspect="1"/>
          </p:cNvSpPr>
          <p:nvPr/>
        </p:nvSpPr>
        <p:spPr bwMode="auto">
          <a:xfrm>
            <a:off x="643336" y="979033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5099" y="907310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заместитель командира взвода - командир отделения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250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9" name="Группа 138"/>
          <p:cNvGrpSpPr/>
          <p:nvPr/>
        </p:nvGrpSpPr>
        <p:grpSpPr>
          <a:xfrm>
            <a:off x="-1" y="1360336"/>
            <a:ext cx="9906001" cy="327229"/>
            <a:chOff x="1581438" y="1034258"/>
            <a:chExt cx="5623614" cy="241348"/>
          </a:xfrm>
        </p:grpSpPr>
        <p:sp>
          <p:nvSpPr>
            <p:cNvPr id="142" name="Параллелограмм 141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Параллелограмм 142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0" name="Freeform 26"/>
          <p:cNvSpPr>
            <a:spLocks noChangeAspect="1"/>
          </p:cNvSpPr>
          <p:nvPr/>
        </p:nvSpPr>
        <p:spPr bwMode="auto">
          <a:xfrm>
            <a:off x="643336" y="1462267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915099" y="1390544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командир отделения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238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5" name="Группа 144"/>
          <p:cNvGrpSpPr/>
          <p:nvPr/>
        </p:nvGrpSpPr>
        <p:grpSpPr>
          <a:xfrm>
            <a:off x="-1" y="1843570"/>
            <a:ext cx="9906001" cy="327229"/>
            <a:chOff x="1581438" y="1034258"/>
            <a:chExt cx="5623614" cy="241348"/>
          </a:xfrm>
        </p:grpSpPr>
        <p:sp>
          <p:nvSpPr>
            <p:cNvPr id="148" name="Параллелограмм 147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Параллелограмм 148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6" name="Freeform 26"/>
          <p:cNvSpPr>
            <a:spLocks noChangeAspect="1"/>
          </p:cNvSpPr>
          <p:nvPr/>
        </p:nvSpPr>
        <p:spPr bwMode="auto">
          <a:xfrm>
            <a:off x="643336" y="1945501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915099" y="1873778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инструктор штаба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234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-1" y="2326804"/>
            <a:ext cx="9906001" cy="327229"/>
            <a:chOff x="1581438" y="1034258"/>
            <a:chExt cx="5623614" cy="241348"/>
          </a:xfrm>
        </p:grpSpPr>
        <p:sp>
          <p:nvSpPr>
            <p:cNvPr id="154" name="Параллелограмм 15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Параллелограмм 15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2" name="Freeform 26"/>
          <p:cNvSpPr>
            <a:spLocks noChangeAspect="1"/>
          </p:cNvSpPr>
          <p:nvPr/>
        </p:nvSpPr>
        <p:spPr bwMode="auto">
          <a:xfrm>
            <a:off x="643336" y="2428735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915099" y="2357012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начальник радиостанции командно-штабной машины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232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-1" y="2810038"/>
            <a:ext cx="9906001" cy="327229"/>
            <a:chOff x="1581438" y="1034258"/>
            <a:chExt cx="5623614" cy="241348"/>
          </a:xfrm>
        </p:grpSpPr>
        <p:sp>
          <p:nvSpPr>
            <p:cNvPr id="160" name="Параллелограмм 159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Параллелограмм 160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8" name="Freeform 26"/>
          <p:cNvSpPr>
            <a:spLocks noChangeAspect="1"/>
          </p:cNvSpPr>
          <p:nvPr/>
        </p:nvSpPr>
        <p:spPr bwMode="auto">
          <a:xfrm>
            <a:off x="643336" y="2911969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915099" y="2840246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старший сапер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216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" name="Группа 162"/>
          <p:cNvGrpSpPr/>
          <p:nvPr/>
        </p:nvGrpSpPr>
        <p:grpSpPr>
          <a:xfrm>
            <a:off x="-1" y="3293272"/>
            <a:ext cx="9906001" cy="327229"/>
            <a:chOff x="1581438" y="1034258"/>
            <a:chExt cx="5623614" cy="241348"/>
          </a:xfrm>
        </p:grpSpPr>
        <p:sp>
          <p:nvSpPr>
            <p:cNvPr id="166" name="Параллелограмм 165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Параллелограмм 166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4" name="Freeform 26"/>
          <p:cNvSpPr>
            <a:spLocks noChangeAspect="1"/>
          </p:cNvSpPr>
          <p:nvPr/>
        </p:nvSpPr>
        <p:spPr bwMode="auto">
          <a:xfrm>
            <a:off x="643336" y="3395203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915099" y="3323480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старший телефонист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224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9" name="Группа 168"/>
          <p:cNvGrpSpPr/>
          <p:nvPr/>
        </p:nvGrpSpPr>
        <p:grpSpPr>
          <a:xfrm>
            <a:off x="-1" y="3776506"/>
            <a:ext cx="9906001" cy="327229"/>
            <a:chOff x="1581438" y="1034258"/>
            <a:chExt cx="5623614" cy="241348"/>
          </a:xfrm>
        </p:grpSpPr>
        <p:sp>
          <p:nvSpPr>
            <p:cNvPr id="172" name="Параллелограмм 171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Параллелограмм 172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0" name="Freeform 26"/>
          <p:cNvSpPr>
            <a:spLocks noChangeAspect="1"/>
          </p:cNvSpPr>
          <p:nvPr/>
        </p:nvSpPr>
        <p:spPr bwMode="auto">
          <a:xfrm>
            <a:off x="643336" y="3878437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915099" y="3806714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гранатометчик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211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5" name="Группа 174"/>
          <p:cNvGrpSpPr/>
          <p:nvPr/>
        </p:nvGrpSpPr>
        <p:grpSpPr>
          <a:xfrm>
            <a:off x="-1" y="4259740"/>
            <a:ext cx="9906001" cy="327229"/>
            <a:chOff x="1581438" y="1034258"/>
            <a:chExt cx="5623614" cy="241348"/>
          </a:xfrm>
        </p:grpSpPr>
        <p:sp>
          <p:nvSpPr>
            <p:cNvPr id="178" name="Параллелограмм 177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Параллелограмм 178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6" name="Freeform 26"/>
          <p:cNvSpPr>
            <a:spLocks noChangeAspect="1"/>
          </p:cNvSpPr>
          <p:nvPr/>
        </p:nvSpPr>
        <p:spPr bwMode="auto">
          <a:xfrm>
            <a:off x="643336" y="4361671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915099" y="4289948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водитель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216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1" name="Группа 180"/>
          <p:cNvGrpSpPr/>
          <p:nvPr/>
        </p:nvGrpSpPr>
        <p:grpSpPr>
          <a:xfrm>
            <a:off x="-1" y="4742974"/>
            <a:ext cx="9906001" cy="327229"/>
            <a:chOff x="1581438" y="1034258"/>
            <a:chExt cx="5623614" cy="241348"/>
          </a:xfrm>
        </p:grpSpPr>
        <p:sp>
          <p:nvSpPr>
            <p:cNvPr id="184" name="Параллелограмм 18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Параллелограмм 18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2" name="Freeform 26"/>
          <p:cNvSpPr>
            <a:spLocks noChangeAspect="1"/>
          </p:cNvSpPr>
          <p:nvPr/>
        </p:nvSpPr>
        <p:spPr bwMode="auto">
          <a:xfrm>
            <a:off x="643336" y="4844905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915099" y="4773182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повар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211 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7" name="Группа 186"/>
          <p:cNvGrpSpPr/>
          <p:nvPr/>
        </p:nvGrpSpPr>
        <p:grpSpPr>
          <a:xfrm>
            <a:off x="-1" y="5226208"/>
            <a:ext cx="9906001" cy="327229"/>
            <a:chOff x="1581438" y="1034258"/>
            <a:chExt cx="5623614" cy="241348"/>
          </a:xfrm>
        </p:grpSpPr>
        <p:sp>
          <p:nvSpPr>
            <p:cNvPr id="190" name="Параллелограмм 189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Параллелограмм 190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8" name="Freeform 26"/>
          <p:cNvSpPr>
            <a:spLocks noChangeAspect="1"/>
          </p:cNvSpPr>
          <p:nvPr/>
        </p:nvSpPr>
        <p:spPr bwMode="auto">
          <a:xfrm>
            <a:off x="643336" y="5328139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915099" y="5256416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стрелок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210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3" name="Группа 192"/>
          <p:cNvGrpSpPr/>
          <p:nvPr/>
        </p:nvGrpSpPr>
        <p:grpSpPr>
          <a:xfrm>
            <a:off x="-1" y="5709442"/>
            <a:ext cx="9906001" cy="327229"/>
            <a:chOff x="1581438" y="1034258"/>
            <a:chExt cx="5623614" cy="241348"/>
          </a:xfrm>
        </p:grpSpPr>
        <p:sp>
          <p:nvSpPr>
            <p:cNvPr id="196" name="Параллелограмм 195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Параллелограмм 196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4" name="Freeform 26"/>
          <p:cNvSpPr>
            <a:spLocks noChangeAspect="1"/>
          </p:cNvSpPr>
          <p:nvPr/>
        </p:nvSpPr>
        <p:spPr bwMode="auto">
          <a:xfrm>
            <a:off x="643336" y="5811373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915099" y="5739650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старший водитель-электрик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222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тыс. руб. в месяц;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9" name="Группа 198"/>
          <p:cNvGrpSpPr/>
          <p:nvPr/>
        </p:nvGrpSpPr>
        <p:grpSpPr>
          <a:xfrm>
            <a:off x="-1" y="6192676"/>
            <a:ext cx="9906001" cy="327229"/>
            <a:chOff x="1581438" y="1034258"/>
            <a:chExt cx="5623614" cy="241348"/>
          </a:xfrm>
        </p:grpSpPr>
        <p:sp>
          <p:nvSpPr>
            <p:cNvPr id="202" name="Параллелограмм 201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7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Параллелограмм 202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700" b="1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0" name="Freeform 26"/>
          <p:cNvSpPr>
            <a:spLocks noChangeAspect="1"/>
          </p:cNvSpPr>
          <p:nvPr/>
        </p:nvSpPr>
        <p:spPr bwMode="auto">
          <a:xfrm>
            <a:off x="643336" y="6294607"/>
            <a:ext cx="163456" cy="10927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915099" y="6222884"/>
            <a:ext cx="87887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пулеметчик -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216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тыс. руб. в месяц.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29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(обязательные 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71141" y="1579326"/>
            <a:ext cx="2341396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12 января 1995 г.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№ 5-ФЗ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«О ветеранах»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65205" y="1669244"/>
            <a:ext cx="1848214" cy="276998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3 896,19 руб.</a:t>
            </a:r>
          </a:p>
          <a:p>
            <a:pPr algn="ctr" defTabSz="779252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1 132,02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2 601,58 руб.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162,59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579326"/>
            <a:ext cx="2340841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Ветераны боевых действий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из числа лиц, указанных в подпунктах 1 -4, 8-9 пункта 1 статьи 3 Федерального закона «О ветеранах»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19047" y="1671659"/>
            <a:ext cx="2339369" cy="29546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Ежемесячная дополнительная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выплата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выплата включает в себя набор социальных услуг, которые ветеран может использовать в натуральном или денежном виде: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бесплатное обеспечение лекарствами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санаторно-курортное лечение 1 раз в год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бесплатный проезд на пригородном железнодорожном транспорте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7396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3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0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7600" y="109317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(выплаты за особые отличия в ходе боевых действий)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18466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4959326" y="1694742"/>
            <a:ext cx="2341396" cy="106182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Министра обороны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 от 7 апреля 2022 г.</a:t>
            </a:r>
          </a:p>
          <a:p>
            <a:pPr defTabSz="779252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Решение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Министра обороны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 от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апреля 2022 г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65205" y="1851584"/>
            <a:ext cx="1848214" cy="2769989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тыс. руб. в сутки</a:t>
            </a:r>
          </a:p>
          <a:p>
            <a:pPr algn="ctr" defTabSz="779252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тыс. руб.</a:t>
            </a: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тыс. руб.</a:t>
            </a: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тыс. руб.</a:t>
            </a: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300 тыс. руб.</a:t>
            </a:r>
          </a:p>
          <a:p>
            <a:pPr algn="ctr" defTabSz="779252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млн. руб.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7410745" y="1690433"/>
            <a:ext cx="2340841" cy="9694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Военнослужащие, уничтожившие вооружение,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военную технику и принимавшие участие в активных наступательных и оборонительных действиях в ходе СВО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19047" y="1671659"/>
            <a:ext cx="2339369" cy="3139321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выплаты:</a:t>
            </a:r>
          </a:p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 участие в активных наступательных и</a:t>
            </a: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оборонительных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действиях; за уничтожение вооружения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, военной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техники и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живой силы противника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 уничтожение БМП, </a:t>
            </a:r>
            <a:r>
              <a:rPr lang="ru-RU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Бмд</a:t>
            </a:r>
            <a:endParaRPr 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САУ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, ЗРК С-300, «Бук», «Тор»,</a:t>
            </a:r>
          </a:p>
          <a:p>
            <a:pPr defTabSz="779252"/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БЛА, реактивных снарядов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СЗО «Ольха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», «Смерч», «</a:t>
            </a:r>
            <a:r>
              <a:rPr lang="ru-RU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Химарс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за уничтожение танка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 уничтожение вертолета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 уничтожение самолета, ПУ «</a:t>
            </a:r>
            <a:r>
              <a:rPr lang="ru-RU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Химарс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«Точка-У», за захват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 «</a:t>
            </a:r>
            <a:r>
              <a:rPr lang="ru-RU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Химарс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3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sz="16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sz="1600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461664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Установлено право на получение статуса ветерана боевых действий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соответствующих мер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социальной поддержки: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льготное обеспечение жильем;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первоочередное право на приобретение садовых земельных участков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компенсация расходов на оплату жилых помещений (в размере 50%)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преимущество при вступлении в жилищные, жилищно-строительные и гаражные кооперативы;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обеспечение протезами и протезно-ортопедическими изделиями; 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внеконкурсное поступление в высшие учебные заведения (в пределах квоты);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профессиональное обучение за счет средств работодателя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использование отпуска в удобное время;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внеочередное приобретение билетов на все виды транспорта</a:t>
            </a:r>
          </a:p>
          <a:p>
            <a:pPr defTabSz="779252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преимущественное пользование всеми видами услуг учреждений связи, культурно-просветительских и спортивно-оздоровительных учреждений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6158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 января 1995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5-ФЗ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ветеранах»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6720266" y="1469348"/>
            <a:ext cx="3061671" cy="738664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Ветераны боевых действий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 числа лиц, указанных в подпунктах 1-4, 8-9, пункта 1 статьи 3 Федерального закона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«О ветеранах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733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1460344"/>
            <a:ext cx="3182791" cy="530875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3</a:t>
              </a: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Военнослужащие, принимающие участие в СВО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sz="1600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(социальные гарантии)</a:t>
            </a:r>
            <a:endParaRPr lang="ru-RU" altLang="ru-RU" sz="1600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781403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5319" y="780876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0639" y="787468"/>
            <a:ext cx="3182791" cy="569408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4806"/>
            <a:ext cx="3182791" cy="531429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123676" y="1493247"/>
            <a:ext cx="3059114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Прием детей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военнослужащих на обучение за счет бюджетных средств в образовательные организации высшего образования в пределах установленной квоты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1453752"/>
            <a:ext cx="3182791" cy="5315348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1493247"/>
            <a:ext cx="3061671" cy="16158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3248" y="1493247"/>
            <a:ext cx="3055045" cy="92333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9 мая 2022 г.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268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«О дополнительных мерах поддержки семей военнослужащих и сотрудников некоторых федеральных государственных органов»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6720266" y="1469348"/>
            <a:ext cx="3061671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Дети военнослужащих, принимающих (принимавших)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участие в специальной военной операции на территориях Донецкой Народной Республики, Луганской Народной Республики и Украины </a:t>
            </a:r>
          </a:p>
        </p:txBody>
      </p:sp>
    </p:spTree>
    <p:extLst>
      <p:ext uri="{BB962C8B-B14F-4D97-AF65-F5344CB8AC3E}">
        <p14:creationId xmlns:p14="http://schemas.microsoft.com/office/powerpoint/2010/main" val="8810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qqq\Рабочий стол\Лошкарёв\п-к Лошкарев О.Г\Тренировки КС\Фото учений\russi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21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Социальные </a:t>
            </a: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льготы и </a:t>
            </a: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гарантии</a:t>
            </a:r>
            <a:endParaRPr lang="ru-RU" altLang="ru-RU" sz="2400" b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1" y="717450"/>
            <a:ext cx="9906001" cy="302061"/>
            <a:chOff x="1581438" y="1034258"/>
            <a:chExt cx="5623614" cy="241348"/>
          </a:xfrm>
        </p:grpSpPr>
        <p:sp>
          <p:nvSpPr>
            <p:cNvPr id="14" name="Параллелограмм 1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араллелограмм 1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Freeform 26"/>
          <p:cNvSpPr>
            <a:spLocks noChangeAspect="1"/>
          </p:cNvSpPr>
          <p:nvPr/>
        </p:nvSpPr>
        <p:spPr bwMode="auto">
          <a:xfrm>
            <a:off x="643336" y="811541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5099" y="745335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собственное жилье за счет Министерства обороны России через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накопительно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-ипотечную систему;</a:t>
            </a:r>
          </a:p>
        </p:txBody>
      </p:sp>
      <p:grpSp>
        <p:nvGrpSpPr>
          <p:cNvPr id="139" name="Группа 138"/>
          <p:cNvGrpSpPr/>
          <p:nvPr/>
        </p:nvGrpSpPr>
        <p:grpSpPr>
          <a:xfrm>
            <a:off x="-1" y="1163517"/>
            <a:ext cx="9906001" cy="302061"/>
            <a:chOff x="1581438" y="1034258"/>
            <a:chExt cx="5623614" cy="241348"/>
          </a:xfrm>
        </p:grpSpPr>
        <p:sp>
          <p:nvSpPr>
            <p:cNvPr id="142" name="Параллелограмм 141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Параллелограмм 142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0" name="Freeform 26"/>
          <p:cNvSpPr>
            <a:spLocks noChangeAspect="1"/>
          </p:cNvSpPr>
          <p:nvPr/>
        </p:nvSpPr>
        <p:spPr bwMode="auto">
          <a:xfrm>
            <a:off x="643336" y="1257608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915099" y="1191402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служебное жилье или компенсация за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найм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жилья;</a:t>
            </a:r>
          </a:p>
        </p:txBody>
      </p:sp>
      <p:grpSp>
        <p:nvGrpSpPr>
          <p:cNvPr id="145" name="Группа 144"/>
          <p:cNvGrpSpPr/>
          <p:nvPr/>
        </p:nvGrpSpPr>
        <p:grpSpPr>
          <a:xfrm>
            <a:off x="-1" y="1609584"/>
            <a:ext cx="9906001" cy="302061"/>
            <a:chOff x="1581438" y="1034258"/>
            <a:chExt cx="5623614" cy="241348"/>
          </a:xfrm>
        </p:grpSpPr>
        <p:sp>
          <p:nvSpPr>
            <p:cNvPr id="148" name="Параллелограмм 147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Параллелограмм 148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6" name="Freeform 26"/>
          <p:cNvSpPr>
            <a:spLocks noChangeAspect="1"/>
          </p:cNvSpPr>
          <p:nvPr/>
        </p:nvSpPr>
        <p:spPr bwMode="auto">
          <a:xfrm>
            <a:off x="643336" y="1703676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915099" y="1637469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бесплатное обеспечение лекарственными препаратами;</a:t>
            </a:r>
          </a:p>
        </p:txBody>
      </p:sp>
      <p:grpSp>
        <p:nvGrpSpPr>
          <p:cNvPr id="151" name="Группа 150"/>
          <p:cNvGrpSpPr/>
          <p:nvPr/>
        </p:nvGrpSpPr>
        <p:grpSpPr>
          <a:xfrm>
            <a:off x="-1" y="2055652"/>
            <a:ext cx="9906001" cy="302061"/>
            <a:chOff x="1581438" y="1034258"/>
            <a:chExt cx="5623614" cy="241348"/>
          </a:xfrm>
        </p:grpSpPr>
        <p:sp>
          <p:nvSpPr>
            <p:cNvPr id="154" name="Параллелограмм 15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Параллелограмм 15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2" name="Freeform 26"/>
          <p:cNvSpPr>
            <a:spLocks noChangeAspect="1"/>
          </p:cNvSpPr>
          <p:nvPr/>
        </p:nvSpPr>
        <p:spPr bwMode="auto">
          <a:xfrm>
            <a:off x="643336" y="2149743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915099" y="2083536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бесплатное обследование, лечение и реабилитация в военно-медицинских учреждениях;</a:t>
            </a:r>
          </a:p>
        </p:txBody>
      </p:sp>
      <p:grpSp>
        <p:nvGrpSpPr>
          <p:cNvPr id="157" name="Группа 156"/>
          <p:cNvGrpSpPr/>
          <p:nvPr/>
        </p:nvGrpSpPr>
        <p:grpSpPr>
          <a:xfrm>
            <a:off x="-1" y="2501719"/>
            <a:ext cx="9906001" cy="302061"/>
            <a:chOff x="1581438" y="1034258"/>
            <a:chExt cx="5623614" cy="241348"/>
          </a:xfrm>
        </p:grpSpPr>
        <p:sp>
          <p:nvSpPr>
            <p:cNvPr id="160" name="Параллелограмм 159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Параллелограмм 160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8" name="Freeform 26"/>
          <p:cNvSpPr>
            <a:spLocks noChangeAspect="1"/>
          </p:cNvSpPr>
          <p:nvPr/>
        </p:nvSpPr>
        <p:spPr bwMode="auto">
          <a:xfrm>
            <a:off x="643336" y="2595810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915099" y="2529603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бесплатное обеспечение вещевым имуществом и обмундированием;</a:t>
            </a:r>
          </a:p>
        </p:txBody>
      </p:sp>
      <p:grpSp>
        <p:nvGrpSpPr>
          <p:cNvPr id="163" name="Группа 162"/>
          <p:cNvGrpSpPr/>
          <p:nvPr/>
        </p:nvGrpSpPr>
        <p:grpSpPr>
          <a:xfrm>
            <a:off x="-1" y="2947786"/>
            <a:ext cx="9906001" cy="302061"/>
            <a:chOff x="1581438" y="1034258"/>
            <a:chExt cx="5623614" cy="241348"/>
          </a:xfrm>
        </p:grpSpPr>
        <p:sp>
          <p:nvSpPr>
            <p:cNvPr id="166" name="Параллелограмм 165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Параллелограмм 166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4" name="Freeform 26"/>
          <p:cNvSpPr>
            <a:spLocks noChangeAspect="1"/>
          </p:cNvSpPr>
          <p:nvPr/>
        </p:nvSpPr>
        <p:spPr bwMode="auto">
          <a:xfrm>
            <a:off x="643336" y="3041877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915099" y="2975671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бесплатное трехразовое питание;</a:t>
            </a:r>
          </a:p>
        </p:txBody>
      </p:sp>
      <p:grpSp>
        <p:nvGrpSpPr>
          <p:cNvPr id="169" name="Группа 168"/>
          <p:cNvGrpSpPr/>
          <p:nvPr/>
        </p:nvGrpSpPr>
        <p:grpSpPr>
          <a:xfrm>
            <a:off x="-1" y="3393853"/>
            <a:ext cx="9906001" cy="302061"/>
            <a:chOff x="1581438" y="1034258"/>
            <a:chExt cx="5623614" cy="241348"/>
          </a:xfrm>
        </p:grpSpPr>
        <p:sp>
          <p:nvSpPr>
            <p:cNvPr id="172" name="Параллелограмм 171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Параллелограмм 172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0" name="Freeform 26"/>
          <p:cNvSpPr>
            <a:spLocks noChangeAspect="1"/>
          </p:cNvSpPr>
          <p:nvPr/>
        </p:nvSpPr>
        <p:spPr bwMode="auto">
          <a:xfrm>
            <a:off x="643336" y="3487944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915099" y="3421738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двухнедельный оплачиваемый отпуск не реже 1 раза в 6 месяцев;</a:t>
            </a:r>
          </a:p>
        </p:txBody>
      </p:sp>
      <p:grpSp>
        <p:nvGrpSpPr>
          <p:cNvPr id="175" name="Группа 174"/>
          <p:cNvGrpSpPr/>
          <p:nvPr/>
        </p:nvGrpSpPr>
        <p:grpSpPr>
          <a:xfrm>
            <a:off x="-1" y="3839920"/>
            <a:ext cx="9906001" cy="302061"/>
            <a:chOff x="1581438" y="1034258"/>
            <a:chExt cx="5623614" cy="241348"/>
          </a:xfrm>
        </p:grpSpPr>
        <p:sp>
          <p:nvSpPr>
            <p:cNvPr id="178" name="Параллелограмм 177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Параллелограмм 178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6" name="Freeform 26"/>
          <p:cNvSpPr>
            <a:spLocks noChangeAspect="1"/>
          </p:cNvSpPr>
          <p:nvPr/>
        </p:nvSpPr>
        <p:spPr bwMode="auto">
          <a:xfrm>
            <a:off x="643336" y="3934012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915099" y="3867805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страхование жизни и здоровья за счет федерального бюджета;</a:t>
            </a:r>
          </a:p>
        </p:txBody>
      </p:sp>
      <p:grpSp>
        <p:nvGrpSpPr>
          <p:cNvPr id="181" name="Группа 180"/>
          <p:cNvGrpSpPr/>
          <p:nvPr/>
        </p:nvGrpSpPr>
        <p:grpSpPr>
          <a:xfrm>
            <a:off x="-1" y="4285987"/>
            <a:ext cx="9906001" cy="302061"/>
            <a:chOff x="1581438" y="1034258"/>
            <a:chExt cx="5623614" cy="241348"/>
          </a:xfrm>
        </p:grpSpPr>
        <p:sp>
          <p:nvSpPr>
            <p:cNvPr id="184" name="Параллелограмм 18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Параллелограмм 18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2" name="Freeform 26"/>
          <p:cNvSpPr>
            <a:spLocks noChangeAspect="1"/>
          </p:cNvSpPr>
          <p:nvPr/>
        </p:nvSpPr>
        <p:spPr bwMode="auto">
          <a:xfrm>
            <a:off x="643336" y="4380079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915099" y="4313872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право на пенсию после 20 лет военной службы;</a:t>
            </a:r>
          </a:p>
        </p:txBody>
      </p:sp>
      <p:grpSp>
        <p:nvGrpSpPr>
          <p:cNvPr id="187" name="Группа 186"/>
          <p:cNvGrpSpPr/>
          <p:nvPr/>
        </p:nvGrpSpPr>
        <p:grpSpPr>
          <a:xfrm>
            <a:off x="-1" y="4732055"/>
            <a:ext cx="9906001" cy="302061"/>
            <a:chOff x="1581438" y="1034258"/>
            <a:chExt cx="5623614" cy="241348"/>
          </a:xfrm>
        </p:grpSpPr>
        <p:sp>
          <p:nvSpPr>
            <p:cNvPr id="190" name="Параллелограмм 189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Параллелограмм 190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8" name="Freeform 26"/>
          <p:cNvSpPr>
            <a:spLocks noChangeAspect="1"/>
          </p:cNvSpPr>
          <p:nvPr/>
        </p:nvSpPr>
        <p:spPr bwMode="auto">
          <a:xfrm>
            <a:off x="643336" y="4826146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901244" y="4649099"/>
            <a:ext cx="8788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бесплатный проезд к новому месту службы, в командировку, отпуск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(в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соответствии с Федеральным Законом «О статусе военнослужащих» от 27.05.1998 г. № 76-ФЗ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3" name="Группа 192"/>
          <p:cNvGrpSpPr/>
          <p:nvPr/>
        </p:nvGrpSpPr>
        <p:grpSpPr>
          <a:xfrm>
            <a:off x="-1" y="5178122"/>
            <a:ext cx="9906001" cy="302061"/>
            <a:chOff x="1581438" y="1034258"/>
            <a:chExt cx="5623614" cy="241348"/>
          </a:xfrm>
        </p:grpSpPr>
        <p:sp>
          <p:nvSpPr>
            <p:cNvPr id="196" name="Параллелограмм 195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Параллелограмм 196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4" name="Freeform 26"/>
          <p:cNvSpPr>
            <a:spLocks noChangeAspect="1"/>
          </p:cNvSpPr>
          <p:nvPr/>
        </p:nvSpPr>
        <p:spPr bwMode="auto">
          <a:xfrm>
            <a:off x="643336" y="5272213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915099" y="5081311"/>
            <a:ext cx="8788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социальные гарантии в связи с обучением в образовательных организациях в период военной службы, а также возможность получения высшего образования;</a:t>
            </a:r>
          </a:p>
        </p:txBody>
      </p:sp>
      <p:grpSp>
        <p:nvGrpSpPr>
          <p:cNvPr id="199" name="Группа 198"/>
          <p:cNvGrpSpPr/>
          <p:nvPr/>
        </p:nvGrpSpPr>
        <p:grpSpPr>
          <a:xfrm>
            <a:off x="-1" y="5624189"/>
            <a:ext cx="9906001" cy="302061"/>
            <a:chOff x="1581438" y="1034258"/>
            <a:chExt cx="5623614" cy="241348"/>
          </a:xfrm>
        </p:grpSpPr>
        <p:sp>
          <p:nvSpPr>
            <p:cNvPr id="202" name="Параллелограмм 201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Параллелограмм 202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0" name="Freeform 26"/>
          <p:cNvSpPr>
            <a:spLocks noChangeAspect="1"/>
          </p:cNvSpPr>
          <p:nvPr/>
        </p:nvSpPr>
        <p:spPr bwMode="auto">
          <a:xfrm>
            <a:off x="643336" y="5718280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915099" y="5652074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выплата подъемного пособия при перемещении к новому месту военной службы;</a:t>
            </a:r>
          </a:p>
        </p:txBody>
      </p:sp>
      <p:grpSp>
        <p:nvGrpSpPr>
          <p:cNvPr id="105" name="Группа 104"/>
          <p:cNvGrpSpPr/>
          <p:nvPr/>
        </p:nvGrpSpPr>
        <p:grpSpPr>
          <a:xfrm>
            <a:off x="-7255" y="6023327"/>
            <a:ext cx="9906001" cy="302061"/>
            <a:chOff x="1581438" y="1034258"/>
            <a:chExt cx="5623614" cy="241348"/>
          </a:xfrm>
        </p:grpSpPr>
        <p:sp>
          <p:nvSpPr>
            <p:cNvPr id="108" name="Параллелограмм 107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Параллелограмм 108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6" name="Freeform 26"/>
          <p:cNvSpPr>
            <a:spLocks noChangeAspect="1"/>
          </p:cNvSpPr>
          <p:nvPr/>
        </p:nvSpPr>
        <p:spPr bwMode="auto">
          <a:xfrm>
            <a:off x="636082" y="6117418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907845" y="6051212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перевоз на безвозмездной основе до 20 тонн личного имущества;</a:t>
            </a:r>
          </a:p>
        </p:txBody>
      </p:sp>
      <p:grpSp>
        <p:nvGrpSpPr>
          <p:cNvPr id="111" name="Группа 110"/>
          <p:cNvGrpSpPr/>
          <p:nvPr/>
        </p:nvGrpSpPr>
        <p:grpSpPr>
          <a:xfrm>
            <a:off x="5" y="6436979"/>
            <a:ext cx="9906001" cy="302061"/>
            <a:chOff x="1581438" y="1034258"/>
            <a:chExt cx="5623614" cy="241348"/>
          </a:xfrm>
        </p:grpSpPr>
        <p:sp>
          <p:nvSpPr>
            <p:cNvPr id="114" name="Параллелограмм 113"/>
            <p:cNvSpPr/>
            <p:nvPr/>
          </p:nvSpPr>
          <p:spPr>
            <a:xfrm>
              <a:off x="1581438" y="1035674"/>
              <a:ext cx="5623614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0">
                  <a:srgbClr val="FDB913"/>
                </a:gs>
                <a:gs pos="100000">
                  <a:srgbClr val="FDB95D">
                    <a:lumMod val="79000"/>
                  </a:srgbClr>
                </a:gs>
              </a:gsLst>
              <a:lin ang="162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ru-RU" sz="1200" kern="0" dirty="0" smtClean="0">
                <a:gradFill flip="none" rotWithShape="1">
                  <a:gsLst>
                    <a:gs pos="0">
                      <a:srgbClr val="297FD5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297FD5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297FD5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Параллелограмм 114"/>
            <p:cNvSpPr/>
            <p:nvPr/>
          </p:nvSpPr>
          <p:spPr>
            <a:xfrm>
              <a:off x="1686623" y="1034258"/>
              <a:ext cx="5403662" cy="239932"/>
            </a:xfrm>
            <a:prstGeom prst="parallelogram">
              <a:avLst>
                <a:gd name="adj" fmla="val 77627"/>
              </a:avLst>
            </a:prstGeom>
            <a:gradFill>
              <a:gsLst>
                <a:gs pos="51000">
                  <a:srgbClr val="DFECED">
                    <a:lumMod val="80000"/>
                    <a:lumOff val="20000"/>
                    <a:alpha val="95000"/>
                  </a:srgbClr>
                </a:gs>
                <a:gs pos="0">
                  <a:srgbClr val="CEE6D0">
                    <a:lumMod val="70000"/>
                    <a:lumOff val="30000"/>
                    <a:alpha val="95000"/>
                  </a:srgbClr>
                </a:gs>
                <a:gs pos="10000">
                  <a:srgbClr val="B6D9D2">
                    <a:lumMod val="70000"/>
                    <a:lumOff val="30000"/>
                    <a:alpha val="95000"/>
                  </a:srgbClr>
                </a:gs>
                <a:gs pos="40823">
                  <a:srgbClr val="B0D7D6">
                    <a:lumMod val="70000"/>
                    <a:lumOff val="30000"/>
                    <a:alpha val="95000"/>
                  </a:srgbClr>
                </a:gs>
                <a:gs pos="29000">
                  <a:srgbClr val="A5CFD3">
                    <a:lumMod val="70000"/>
                    <a:lumOff val="30000"/>
                    <a:alpha val="95000"/>
                  </a:srgbClr>
                </a:gs>
                <a:gs pos="48000">
                  <a:srgbClr val="B9DDD9">
                    <a:lumMod val="70000"/>
                    <a:lumOff val="30000"/>
                    <a:alpha val="95000"/>
                  </a:srgbClr>
                </a:gs>
                <a:gs pos="100000">
                  <a:schemeClr val="bg1">
                    <a:alpha val="95000"/>
                  </a:schemeClr>
                </a:gs>
              </a:gsLst>
              <a:lin ang="10800000" scaled="1"/>
            </a:gradFill>
            <a:ln w="25400">
              <a:noFill/>
            </a:ln>
            <a:effectLst>
              <a:outerShdw blurRad="127000" dist="3810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66700" algn="ctr" defTabSz="685699"/>
              <a:endParaRPr lang="ru-RU" sz="1200" kern="0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" name="Freeform 26"/>
          <p:cNvSpPr>
            <a:spLocks noChangeAspect="1"/>
          </p:cNvSpPr>
          <p:nvPr/>
        </p:nvSpPr>
        <p:spPr bwMode="auto">
          <a:xfrm>
            <a:off x="643342" y="6531070"/>
            <a:ext cx="163456" cy="10086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915105" y="6464864"/>
            <a:ext cx="87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ежегодный оплачиваемый отпуск продолжительностью от 30 до 75 суток (в зависимости от выслуги лет).</a:t>
            </a:r>
          </a:p>
        </p:txBody>
      </p:sp>
    </p:spTree>
    <p:extLst>
      <p:ext uri="{BB962C8B-B14F-4D97-AF65-F5344CB8AC3E}">
        <p14:creationId xmlns:p14="http://schemas.microsoft.com/office/powerpoint/2010/main" val="22269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4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Дополнительные льготы 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sz="2400" b="1" kern="0" dirty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для участников специальной военной </a:t>
            </a: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операции</a:t>
            </a:r>
            <a:endParaRPr lang="ru-RU" altLang="ru-RU" sz="2400" b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flipV="1">
            <a:off x="-1" y="801153"/>
            <a:ext cx="9906002" cy="1831211"/>
          </a:xfrm>
          <a:prstGeom prst="trapezoid">
            <a:avLst>
              <a:gd name="adj" fmla="val 14266"/>
            </a:avLst>
          </a:prstGeom>
          <a:gradFill flip="none" rotWithShape="1">
            <a:gsLst>
              <a:gs pos="100000">
                <a:srgbClr val="FFFF00">
                  <a:alpha val="23000"/>
                  <a:lumMod val="98000"/>
                  <a:lumOff val="2000"/>
                </a:srgbClr>
              </a:gs>
              <a:gs pos="31000">
                <a:srgbClr val="FFFF00">
                  <a:alpha val="40000"/>
                  <a:lumMod val="36000"/>
                  <a:lumOff val="64000"/>
                </a:srgbClr>
              </a:gs>
              <a:gs pos="0">
                <a:srgbClr val="FFFF00">
                  <a:alpha val="64000"/>
                  <a:lumMod val="28000"/>
                  <a:lumOff val="72000"/>
                </a:srgbClr>
              </a:gs>
            </a:gsLst>
            <a:lin ang="5400000" scaled="1"/>
            <a:tileRect/>
          </a:gradFill>
          <a:ln w="12700"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ru-RU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1" u="none" strike="noStrike" kern="0" cap="none" spc="0" normalizeH="0" baseline="0">
                <a:ln>
                  <a:noFill/>
                </a:ln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0">
                      <a:srgbClr val="7F8095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sz="1600" kern="1200" dirty="0">
              <a:ln w="22225" cmpd="dbl">
                <a:solidFill>
                  <a:srgbClr val="5A6D94">
                    <a:alpha val="20000"/>
                  </a:srgbClr>
                </a:solidFill>
              </a:ln>
              <a:gradFill>
                <a:gsLst>
                  <a:gs pos="0">
                    <a:srgbClr val="5AA2AE">
                      <a:lumMod val="60000"/>
                      <a:lumOff val="40000"/>
                    </a:srgbClr>
                  </a:gs>
                  <a:gs pos="80000">
                    <a:srgbClr val="629DD1">
                      <a:lumMod val="5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66519" y="1002624"/>
            <a:ext cx="8788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статус ветерана боевых действий и соответствующие льготы; кредитные и налоговые каникулы; целевой жилищный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займ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для приобретения жилья с даты включения в реестр участников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накопительно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-ипотечной системы; бюджетные места для обучения детей в вузах; бесплатный отдых детей в летних оздоровительных лагерях; социальная программа реабилитации и адаптации (трудоустройство и предоставление жилья); единые дополнительные выплаты, льготы и гарантии субъектов Российской Федерации для военнослужащих по контракту.</a:t>
            </a:r>
          </a:p>
        </p:txBody>
      </p:sp>
      <p:sp>
        <p:nvSpPr>
          <p:cNvPr id="81" name="Freeform 26"/>
          <p:cNvSpPr>
            <a:spLocks noChangeAspect="1"/>
          </p:cNvSpPr>
          <p:nvPr/>
        </p:nvSpPr>
        <p:spPr bwMode="auto">
          <a:xfrm>
            <a:off x="281422" y="1570427"/>
            <a:ext cx="474257" cy="29266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flipV="1">
            <a:off x="1185" y="3857122"/>
            <a:ext cx="9906002" cy="2668379"/>
          </a:xfrm>
          <a:prstGeom prst="trapezoid">
            <a:avLst>
              <a:gd name="adj" fmla="val 14266"/>
            </a:avLst>
          </a:prstGeom>
          <a:gradFill flip="none" rotWithShape="1">
            <a:gsLst>
              <a:gs pos="100000">
                <a:srgbClr val="FFFF00">
                  <a:alpha val="23000"/>
                  <a:lumMod val="98000"/>
                  <a:lumOff val="2000"/>
                </a:srgbClr>
              </a:gs>
              <a:gs pos="31000">
                <a:srgbClr val="FFFF00">
                  <a:alpha val="40000"/>
                  <a:lumMod val="36000"/>
                  <a:lumOff val="64000"/>
                </a:srgbClr>
              </a:gs>
              <a:gs pos="0">
                <a:srgbClr val="FFFF00">
                  <a:alpha val="64000"/>
                  <a:lumMod val="28000"/>
                  <a:lumOff val="72000"/>
                </a:srgbClr>
              </a:gs>
            </a:gsLst>
            <a:lin ang="5400000" scaled="1"/>
            <a:tileRect/>
          </a:gradFill>
          <a:ln w="12700"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ru-RU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1" u="none" strike="noStrike" kern="0" cap="none" spc="0" normalizeH="0" baseline="0">
                <a:ln>
                  <a:noFill/>
                </a:ln>
                <a:gradFill>
                  <a:gsLst>
                    <a:gs pos="100000">
                      <a:srgbClr val="4F81BD">
                        <a:lumMod val="50000"/>
                      </a:srgbClr>
                    </a:gs>
                    <a:gs pos="0">
                      <a:srgbClr val="7F8095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sz="1600" kern="1200" dirty="0">
              <a:ln w="22225" cmpd="dbl">
                <a:solidFill>
                  <a:srgbClr val="5A6D94">
                    <a:alpha val="20000"/>
                  </a:srgbClr>
                </a:solidFill>
              </a:ln>
              <a:gradFill>
                <a:gsLst>
                  <a:gs pos="0">
                    <a:srgbClr val="5AA2AE">
                      <a:lumMod val="60000"/>
                      <a:lumOff val="40000"/>
                    </a:srgbClr>
                  </a:gs>
                  <a:gs pos="80000">
                    <a:srgbClr val="629DD1">
                      <a:lumMod val="5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67705" y="4058594"/>
            <a:ext cx="87887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единовременная социальная выплата на оплату расходов, связанных с приобретением и установкой внутридомового газового оборудования, а также услуг по проектированию и строительству газораспределительных сетей, в размере 169 тысяч рублей (предоставляется ветеранам боевых действий; инвалидам боевых действий; членам семей погибших (умерших) инвалидов боевых действий; членам семей погибших (умерших) ветеранов боевых действий; гражданам, проходящим военную службу в Вооруженных Силах Российской Федерации по контракту в воинских формированиях и органах, указанных в пункте 6 статьи 1 Федерального закона «Об обороне», участвующих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области, а также члены их семей (родители, супруг (супруга));</a:t>
            </a:r>
          </a:p>
        </p:txBody>
      </p:sp>
      <p:sp>
        <p:nvSpPr>
          <p:cNvPr id="84" name="Freeform 26"/>
          <p:cNvSpPr>
            <a:spLocks noChangeAspect="1"/>
          </p:cNvSpPr>
          <p:nvPr/>
        </p:nvSpPr>
        <p:spPr bwMode="auto">
          <a:xfrm>
            <a:off x="392262" y="5044980"/>
            <a:ext cx="474257" cy="29266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 flipH="1">
            <a:off x="-1" y="2979071"/>
            <a:ext cx="9905999" cy="817082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99000">
                <a:sysClr val="window" lastClr="FFFFFF">
                  <a:alpha val="70000"/>
                </a:sysClr>
              </a:gs>
            </a:gsLst>
            <a:lin ang="5400000" scaled="0"/>
          </a:gradFill>
          <a:ln w="12700" cap="flat" cmpd="sng" algn="ctr">
            <a:solidFill>
              <a:srgbClr val="5D732F"/>
            </a:solidFill>
            <a:prstDash val="solid"/>
          </a:ln>
          <a:effectLst>
            <a:outerShdw blurRad="101600" dist="254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/>
          <a:lstStyle/>
          <a:p>
            <a:pPr algn="ctr" defTabSz="912353">
              <a:defRPr/>
            </a:pPr>
            <a:endParaRPr lang="ru-RU" sz="1000" b="1" kern="0" dirty="0">
              <a:gradFill flip="none" rotWithShape="1">
                <a:gsLst>
                  <a:gs pos="0">
                    <a:srgbClr val="4F81BD">
                      <a:shade val="30000"/>
                      <a:satMod val="115000"/>
                      <a:lumMod val="95000"/>
                      <a:lumOff val="5000"/>
                    </a:srgbClr>
                  </a:gs>
                  <a:gs pos="100000">
                    <a:srgbClr val="4F81BD">
                      <a:shade val="100000"/>
                      <a:satMod val="115000"/>
                      <a:lumMod val="10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0" y="3039941"/>
            <a:ext cx="990600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Меры социальной поддержки и социальные гарантии, </a:t>
            </a:r>
            <a:r>
              <a:rPr lang="ru-RU" sz="17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предоставляемые </a:t>
            </a:r>
            <a:r>
              <a:rPr lang="ru-RU" sz="1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военнослужащему по контракту и членам его семьи </a:t>
            </a:r>
            <a:r>
              <a:rPr lang="ru-RU" sz="17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соответствии </a:t>
            </a:r>
            <a:r>
              <a:rPr lang="ru-RU" sz="17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действующими законами и иными нормативно-правовыми актами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8689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2398966"/>
            <a:ext cx="3182791" cy="437013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en-US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5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68399" y="813581"/>
            <a:ext cx="9782181" cy="835109"/>
          </a:xfrm>
          <a:prstGeom prst="rect">
            <a:avLst/>
          </a:prstGeom>
          <a:solidFill>
            <a:srgbClr val="2A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11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400" y="957318"/>
            <a:ext cx="9782180" cy="528585"/>
          </a:xfrm>
          <a:prstGeom prst="rect">
            <a:avLst/>
          </a:prstGeom>
        </p:spPr>
        <p:txBody>
          <a:bodyPr wrap="square" lIns="36000" tIns="36000" rIns="36000" bIns="36000" anchor="ctr">
            <a:noAutofit/>
          </a:bodyPr>
          <a:lstStyle/>
          <a:p>
            <a:pPr algn="ctr" defTabSz="913508"/>
            <a:r>
              <a:rPr lang="ru-RU" sz="4500" b="1" spc="-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5 000 000, 00 руб.</a:t>
            </a:r>
            <a:endParaRPr lang="ru-RU" sz="4500" spc="-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47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39377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9708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2398966"/>
            <a:ext cx="3182791" cy="437013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68399" y="2809252"/>
            <a:ext cx="30591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Выплата: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Выплачивается в равных долях на всех членов семьи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2398966"/>
            <a:ext cx="3182791" cy="437013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2809252"/>
            <a:ext cx="3061671" cy="332398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(супруг) состоящая (состоящий) на день гибели (смерти) военнослужащего в зарегистрированном браке с ним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военнослужащего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не достигшие возраста 18 лет, или старше этого возраста, если они стали инвалидами до достижения ими возраста 18 лет, а так же дети, обучающиеся в образовательных организациях по очной форме обучения, до окончания обучения, но не более чем до достижения ими 23 лет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Лицо, признанное фактически воспитывавшим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 содержавшим военнослужащего или инвалида вследствие военной травмы в течении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пяти лет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достижения ими совершеннолетия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5389" y="2809251"/>
            <a:ext cx="3055045" cy="166199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 от 5 марта 2022 г. № 98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социальных гарантиях военнослужащим, лицам проходящим   службу в войсках национальной гвардии Российской Федерации, и членам их семей»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Министра обороны Российской Федерации от 22 апреля 2022 г. № 236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2398966"/>
            <a:ext cx="3182791" cy="437013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en-US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6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68399" y="813581"/>
            <a:ext cx="9782181" cy="835109"/>
          </a:xfrm>
          <a:prstGeom prst="rect">
            <a:avLst/>
          </a:prstGeom>
          <a:solidFill>
            <a:srgbClr val="2A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11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400" y="957318"/>
            <a:ext cx="9782180" cy="528585"/>
          </a:xfrm>
          <a:prstGeom prst="rect">
            <a:avLst/>
          </a:prstGeom>
        </p:spPr>
        <p:txBody>
          <a:bodyPr wrap="square" lIns="36000" tIns="36000" rIns="36000" bIns="36000" anchor="ctr">
            <a:noAutofit/>
          </a:bodyPr>
          <a:lstStyle/>
          <a:p>
            <a:pPr algn="ctr" defTabSz="913508"/>
            <a:r>
              <a:rPr lang="ru-RU" sz="4500" b="1" spc="-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4 697 594, 34 руб. </a:t>
            </a:r>
            <a:r>
              <a:rPr lang="ru-RU" sz="2000" b="1" spc="-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(индексируется)</a:t>
            </a:r>
            <a:endParaRPr lang="ru-RU" sz="4500" spc="-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47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39377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9708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2398966"/>
            <a:ext cx="3182791" cy="437013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68399" y="2809252"/>
            <a:ext cx="30591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Выплачивается в равных долях на всех членов семьи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2398966"/>
            <a:ext cx="3182791" cy="437013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2809252"/>
            <a:ext cx="3061671" cy="332398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(супруг) состоящая (состоящий) на день гибели (смерти) военнослужащего в зарегистрированном браке с ним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военнослужащего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не достигшие возраста 18 лет, или старше этого возраста, если они стали инвалидами до достижения ими возраста 18 лет, а так же дети, обучающиеся в образовательных организациях по очной форме обучения, до окончания обучения, но не более чем до достижения ими 23 лет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Лицо, признанное фактически воспитывавшим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 содержавшим военнослужащего или инвалида вследствие военной травмы в течении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пяти лет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достижения ими совершеннолетия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9"/>
          <p:cNvSpPr/>
          <p:nvPr/>
        </p:nvSpPr>
        <p:spPr>
          <a:xfrm>
            <a:off x="3405389" y="2809251"/>
            <a:ext cx="3055045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от 7 ноября 2011 г.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306-ФЗ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«О денежном довольствии военнослужащих и предоставлении им отдельных выплат»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Министра обороны Российской Федерации от 6 мая 2021 г.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1100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9707" y="2398966"/>
            <a:ext cx="3182791" cy="3434973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2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en-US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7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(единовременные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68399" y="813581"/>
            <a:ext cx="9782181" cy="835109"/>
          </a:xfrm>
          <a:prstGeom prst="rect">
            <a:avLst/>
          </a:prstGeom>
          <a:solidFill>
            <a:srgbClr val="2A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91411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400" y="957318"/>
            <a:ext cx="9782180" cy="528585"/>
          </a:xfrm>
          <a:prstGeom prst="rect">
            <a:avLst/>
          </a:prstGeom>
        </p:spPr>
        <p:txBody>
          <a:bodyPr wrap="square" lIns="36000" tIns="36000" rIns="36000" bIns="36000" anchor="ctr">
            <a:noAutofit/>
          </a:bodyPr>
          <a:lstStyle/>
          <a:p>
            <a:pPr algn="ctr" defTabSz="913508"/>
            <a:r>
              <a:rPr lang="ru-RU" sz="4500" b="1" spc="-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3 131 729, 56 руб. </a:t>
            </a:r>
            <a:r>
              <a:rPr lang="ru-RU" sz="2000" b="1" spc="-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(индексируется)</a:t>
            </a:r>
            <a:endParaRPr lang="ru-RU" sz="4500" spc="-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47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39377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9708" y="1721078"/>
            <a:ext cx="318279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2398966"/>
            <a:ext cx="3182791" cy="3434973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2477373"/>
            <a:ext cx="3059114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Выплачивается в равных долях на всех членов семьи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9376" y="2398966"/>
            <a:ext cx="3182791" cy="3434973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6720266" y="2477373"/>
            <a:ext cx="3061671" cy="3393237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(супруг) состоящая (состоящий) на день гибели (смерти) застрахованного лица в зарегистрированном браке с ним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(усыновители) застрахованного лица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Дедушка и (или) бабушка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застрахованного лица при условии, что они воспитывали и (или) содержали его не менее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трех лет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связи с отсутствием у него родителей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Отчим и (или) мачеха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застрахованного лица при условии, что они воспитывали и (или) содержали его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пяти лет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Несовершеннолетние дети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застрахованного лица, дети застрахованного лица старше 18 лет, ставшие инвалидами до достижения ими возраста 18 лет, его дети в возрасте до 23 лет, обучающиеся в образовательных организациях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Подопечные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застрахованного лица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Лицо, признанное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фактически воспитывавшим и содержавшим застрахованное лицо в течении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пяти лет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до достижения им совершеннолетия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3389192" y="2439758"/>
            <a:ext cx="3055045" cy="110799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от 7 ноября 2011 г.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306-ФЗ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«О денежном довольствии военнослужащих и предоставлении им отдельных выплат»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Министра обороны Российской Федерации от 6 мая 2021 г.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1100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0318" y="5996726"/>
            <a:ext cx="9782181" cy="835109"/>
            <a:chOff x="60318" y="5996726"/>
            <a:chExt cx="9782181" cy="835109"/>
          </a:xfrm>
        </p:grpSpPr>
        <p:sp>
          <p:nvSpPr>
            <p:cNvPr id="25" name="Rectangle 20"/>
            <p:cNvSpPr/>
            <p:nvPr/>
          </p:nvSpPr>
          <p:spPr>
            <a:xfrm>
              <a:off x="60318" y="5996726"/>
              <a:ext cx="9782181" cy="835109"/>
            </a:xfrm>
            <a:prstGeom prst="rect">
              <a:avLst/>
            </a:prstGeom>
            <a:solidFill>
              <a:srgbClr val="2A4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6" tIns="45703" rIns="91406" bIns="45703" rtlCol="0" anchor="ctr"/>
            <a:lstStyle/>
            <a:p>
              <a:pPr algn="ctr" defTabSz="914115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0319" y="6140463"/>
              <a:ext cx="9782180" cy="528585"/>
            </a:xfrm>
            <a:prstGeom prst="rect">
              <a:avLst/>
            </a:prstGeom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3508"/>
              <a:r>
                <a:rPr lang="ru-RU" sz="4500" b="1" spc="-5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ИТОГО 12 829 323,90 руб.</a:t>
              </a:r>
              <a:endParaRPr lang="ru-RU" sz="4500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4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-36284" y="681734"/>
            <a:ext cx="9905998" cy="6176266"/>
          </a:xfrm>
          <a:prstGeom prst="roundRect">
            <a:avLst>
              <a:gd name="adj" fmla="val 0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508">
              <a:defRPr/>
            </a:pPr>
            <a:endParaRPr lang="ru-RU" sz="1200" b="1" kern="0" dirty="0">
              <a:gradFill flip="none" rotWithShape="1">
                <a:gsLst>
                  <a:gs pos="0">
                    <a:srgbClr val="4C6080">
                      <a:shade val="30000"/>
                      <a:satMod val="115000"/>
                    </a:srgbClr>
                  </a:gs>
                  <a:gs pos="50000">
                    <a:srgbClr val="4C6080">
                      <a:shade val="67500"/>
                      <a:satMod val="115000"/>
                    </a:srgbClr>
                  </a:gs>
                  <a:gs pos="100000">
                    <a:srgbClr val="4C6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54957" y="1453684"/>
            <a:ext cx="2487541" cy="5315416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9905999" cy="684000"/>
          </a:xfrm>
          <a:prstGeom prst="rect">
            <a:avLst/>
          </a:prstGeom>
          <a:blipFill>
            <a:blip r:embed="rId3"/>
            <a:srcRect/>
            <a:stretch>
              <a:fillRect l="1" r="-41539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37485" tIns="68739" rIns="137485" bIns="68739" rtlCol="0" anchor="ctr">
            <a:spAutoFit/>
          </a:bodyPr>
          <a:lstStyle/>
          <a:p>
            <a:pPr algn="ctr" defTabSz="10956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kern="0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51985" y="0"/>
            <a:ext cx="1554015" cy="681734"/>
            <a:chOff x="7589986" y="-893"/>
            <a:chExt cx="1554015" cy="6817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05151" y="-893"/>
              <a:ext cx="1538849" cy="681734"/>
            </a:xfrm>
            <a:prstGeom prst="rect">
              <a:avLst/>
            </a:prstGeom>
            <a:gradFill>
              <a:gsLst>
                <a:gs pos="0">
                  <a:srgbClr val="1F497D">
                    <a:lumMod val="75000"/>
                    <a:alpha val="0"/>
                  </a:srgbClr>
                </a:gs>
                <a:gs pos="65000">
                  <a:srgbClr val="1F497D">
                    <a:lumMod val="75000"/>
                    <a:alpha val="4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21">
                <a:defRPr/>
              </a:pPr>
              <a:endParaRPr lang="ru-RU" sz="1800" kern="0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986" y="98425"/>
              <a:ext cx="582416" cy="582416"/>
            </a:xfrm>
            <a:prstGeom prst="rect">
              <a:avLst/>
            </a:prstGeom>
          </p:spPr>
        </p:pic>
        <p:sp>
          <p:nvSpPr>
            <p:cNvPr id="8" name="Прямоугольник 226"/>
            <p:cNvSpPr/>
            <p:nvPr/>
          </p:nvSpPr>
          <p:spPr>
            <a:xfrm>
              <a:off x="7939137" y="188567"/>
              <a:ext cx="1204864" cy="349594"/>
            </a:xfrm>
            <a:custGeom>
              <a:avLst/>
              <a:gdLst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0 w 1259632"/>
                <a:gd name="connsiteY3" fmla="*/ 357969 h 357969"/>
                <a:gd name="connsiteX4" fmla="*/ 0 w 1259632"/>
                <a:gd name="connsiteY4" fmla="*/ 0 h 357969"/>
                <a:gd name="connsiteX0" fmla="*/ 0 w 1259632"/>
                <a:gd name="connsiteY0" fmla="*/ 0 h 357969"/>
                <a:gd name="connsiteX1" fmla="*/ 1259632 w 1259632"/>
                <a:gd name="connsiteY1" fmla="*/ 0 h 357969"/>
                <a:gd name="connsiteX2" fmla="*/ 1259632 w 1259632"/>
                <a:gd name="connsiteY2" fmla="*/ 357969 h 357969"/>
                <a:gd name="connsiteX3" fmla="*/ 411907 w 1259632"/>
                <a:gd name="connsiteY3" fmla="*/ 355150 h 357969"/>
                <a:gd name="connsiteX4" fmla="*/ 0 w 1259632"/>
                <a:gd name="connsiteY4" fmla="*/ 357969 h 357969"/>
                <a:gd name="connsiteX5" fmla="*/ 0 w 1259632"/>
                <a:gd name="connsiteY5" fmla="*/ 0 h 357969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357969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219075 w 1259632"/>
                <a:gd name="connsiteY5" fmla="*/ 305582 h 443257"/>
                <a:gd name="connsiteX6" fmla="*/ 0 w 1259632"/>
                <a:gd name="connsiteY6" fmla="*/ 0 h 443257"/>
                <a:gd name="connsiteX0" fmla="*/ 0 w 1259632"/>
                <a:gd name="connsiteY0" fmla="*/ 0 h 443257"/>
                <a:gd name="connsiteX1" fmla="*/ 1259632 w 1259632"/>
                <a:gd name="connsiteY1" fmla="*/ 0 h 443257"/>
                <a:gd name="connsiteX2" fmla="*/ 1259632 w 1259632"/>
                <a:gd name="connsiteY2" fmla="*/ 357969 h 443257"/>
                <a:gd name="connsiteX3" fmla="*/ 411907 w 1259632"/>
                <a:gd name="connsiteY3" fmla="*/ 355150 h 443257"/>
                <a:gd name="connsiteX4" fmla="*/ 28526 w 1259632"/>
                <a:gd name="connsiteY4" fmla="*/ 443257 h 443257"/>
                <a:gd name="connsiteX5" fmla="*/ 0 w 1259632"/>
                <a:gd name="connsiteY5" fmla="*/ 0 h 443257"/>
                <a:gd name="connsiteX0" fmla="*/ 28624 w 1231106"/>
                <a:gd name="connsiteY0" fmla="*/ 0 h 443257"/>
                <a:gd name="connsiteX1" fmla="*/ 1231106 w 1231106"/>
                <a:gd name="connsiteY1" fmla="*/ 0 h 443257"/>
                <a:gd name="connsiteX2" fmla="*/ 1231106 w 1231106"/>
                <a:gd name="connsiteY2" fmla="*/ 357969 h 443257"/>
                <a:gd name="connsiteX3" fmla="*/ 383381 w 1231106"/>
                <a:gd name="connsiteY3" fmla="*/ 355150 h 443257"/>
                <a:gd name="connsiteX4" fmla="*/ 0 w 1231106"/>
                <a:gd name="connsiteY4" fmla="*/ 443257 h 443257"/>
                <a:gd name="connsiteX5" fmla="*/ 28624 w 1231106"/>
                <a:gd name="connsiteY5" fmla="*/ 0 h 443257"/>
                <a:gd name="connsiteX0" fmla="*/ 0 w 1202482"/>
                <a:gd name="connsiteY0" fmla="*/ 0 h 357969"/>
                <a:gd name="connsiteX1" fmla="*/ 1202482 w 1202482"/>
                <a:gd name="connsiteY1" fmla="*/ 0 h 357969"/>
                <a:gd name="connsiteX2" fmla="*/ 1202482 w 1202482"/>
                <a:gd name="connsiteY2" fmla="*/ 357969 h 357969"/>
                <a:gd name="connsiteX3" fmla="*/ 354757 w 1202482"/>
                <a:gd name="connsiteY3" fmla="*/ 355150 h 357969"/>
                <a:gd name="connsiteX4" fmla="*/ 34876 w 1202482"/>
                <a:gd name="connsiteY4" fmla="*/ 128932 h 357969"/>
                <a:gd name="connsiteX5" fmla="*/ 0 w 1202482"/>
                <a:gd name="connsiteY5" fmla="*/ 0 h 357969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44401 w 1212007"/>
                <a:gd name="connsiteY4" fmla="*/ 131313 h 360350"/>
                <a:gd name="connsiteX5" fmla="*/ 0 w 1212007"/>
                <a:gd name="connsiteY5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171402 w 1212007"/>
                <a:gd name="connsiteY4" fmla="*/ 2146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4746 w 1212007"/>
                <a:gd name="connsiteY4" fmla="*/ 145600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0350"/>
                <a:gd name="connsiteX1" fmla="*/ 1212007 w 1212007"/>
                <a:gd name="connsiteY1" fmla="*/ 2381 h 360350"/>
                <a:gd name="connsiteX2" fmla="*/ 1212007 w 1212007"/>
                <a:gd name="connsiteY2" fmla="*/ 360350 h 360350"/>
                <a:gd name="connsiteX3" fmla="*/ 364282 w 1212007"/>
                <a:gd name="connsiteY3" fmla="*/ 357531 h 360350"/>
                <a:gd name="connsiteX4" fmla="*/ 259508 w 1212007"/>
                <a:gd name="connsiteY4" fmla="*/ 138456 h 360350"/>
                <a:gd name="connsiteX5" fmla="*/ 44401 w 1212007"/>
                <a:gd name="connsiteY5" fmla="*/ 131313 h 360350"/>
                <a:gd name="connsiteX6" fmla="*/ 0 w 1212007"/>
                <a:gd name="connsiteY6" fmla="*/ 0 h 360350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59508 w 1212007"/>
                <a:gd name="connsiteY4" fmla="*/ 143219 h 365113"/>
                <a:gd name="connsiteX5" fmla="*/ 44401 w 1212007"/>
                <a:gd name="connsiteY5" fmla="*/ 136076 h 365113"/>
                <a:gd name="connsiteX6" fmla="*/ 0 w 1212007"/>
                <a:gd name="connsiteY6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266652 w 1212007"/>
                <a:gd name="connsiteY4" fmla="*/ 257520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59508 w 1212007"/>
                <a:gd name="connsiteY5" fmla="*/ 143219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76177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92821 w 1212007"/>
                <a:gd name="connsiteY4" fmla="*/ 317051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3296 w 1212007"/>
                <a:gd name="connsiteY4" fmla="*/ 309907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4401 w 1212007"/>
                <a:gd name="connsiteY6" fmla="*/ 136076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364282 w 1212007"/>
                <a:gd name="connsiteY3" fmla="*/ 362294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14251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85677 w 1212007"/>
                <a:gd name="connsiteY4" fmla="*/ 295620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5113"/>
                <a:gd name="connsiteX1" fmla="*/ 1212007 w 1212007"/>
                <a:gd name="connsiteY1" fmla="*/ 7144 h 365113"/>
                <a:gd name="connsiteX2" fmla="*/ 1212007 w 1212007"/>
                <a:gd name="connsiteY2" fmla="*/ 365113 h 365113"/>
                <a:gd name="connsiteX3" fmla="*/ 109488 w 1212007"/>
                <a:gd name="connsiteY3" fmla="*/ 359913 h 365113"/>
                <a:gd name="connsiteX4" fmla="*/ 92821 w 1212007"/>
                <a:gd name="connsiteY4" fmla="*/ 290858 h 365113"/>
                <a:gd name="connsiteX5" fmla="*/ 290464 w 1212007"/>
                <a:gd name="connsiteY5" fmla="*/ 140838 h 365113"/>
                <a:gd name="connsiteX6" fmla="*/ 46782 w 1212007"/>
                <a:gd name="connsiteY6" fmla="*/ 138457 h 365113"/>
                <a:gd name="connsiteX7" fmla="*/ 0 w 1212007"/>
                <a:gd name="connsiteY7" fmla="*/ 0 h 365113"/>
                <a:gd name="connsiteX0" fmla="*/ 0 w 1212007"/>
                <a:gd name="connsiteY0" fmla="*/ 0 h 367057"/>
                <a:gd name="connsiteX1" fmla="*/ 1212007 w 1212007"/>
                <a:gd name="connsiteY1" fmla="*/ 7144 h 367057"/>
                <a:gd name="connsiteX2" fmla="*/ 1212007 w 1212007"/>
                <a:gd name="connsiteY2" fmla="*/ 365113 h 367057"/>
                <a:gd name="connsiteX3" fmla="*/ 126157 w 1212007"/>
                <a:gd name="connsiteY3" fmla="*/ 367057 h 367057"/>
                <a:gd name="connsiteX4" fmla="*/ 92821 w 1212007"/>
                <a:gd name="connsiteY4" fmla="*/ 290858 h 367057"/>
                <a:gd name="connsiteX5" fmla="*/ 290464 w 1212007"/>
                <a:gd name="connsiteY5" fmla="*/ 140838 h 367057"/>
                <a:gd name="connsiteX6" fmla="*/ 46782 w 1212007"/>
                <a:gd name="connsiteY6" fmla="*/ 138457 h 367057"/>
                <a:gd name="connsiteX7" fmla="*/ 0 w 1212007"/>
                <a:gd name="connsiteY7" fmla="*/ 0 h 367057"/>
                <a:gd name="connsiteX0" fmla="*/ 0 w 1212007"/>
                <a:gd name="connsiteY0" fmla="*/ 0 h 378963"/>
                <a:gd name="connsiteX1" fmla="*/ 1212007 w 1212007"/>
                <a:gd name="connsiteY1" fmla="*/ 7144 h 378963"/>
                <a:gd name="connsiteX2" fmla="*/ 1212007 w 1212007"/>
                <a:gd name="connsiteY2" fmla="*/ 365113 h 378963"/>
                <a:gd name="connsiteX3" fmla="*/ 116632 w 1212007"/>
                <a:gd name="connsiteY3" fmla="*/ 378963 h 378963"/>
                <a:gd name="connsiteX4" fmla="*/ 92821 w 1212007"/>
                <a:gd name="connsiteY4" fmla="*/ 290858 h 378963"/>
                <a:gd name="connsiteX5" fmla="*/ 290464 w 1212007"/>
                <a:gd name="connsiteY5" fmla="*/ 140838 h 378963"/>
                <a:gd name="connsiteX6" fmla="*/ 46782 w 1212007"/>
                <a:gd name="connsiteY6" fmla="*/ 138457 h 378963"/>
                <a:gd name="connsiteX7" fmla="*/ 0 w 1212007"/>
                <a:gd name="connsiteY7" fmla="*/ 0 h 378963"/>
                <a:gd name="connsiteX0" fmla="*/ 0 w 1212007"/>
                <a:gd name="connsiteY0" fmla="*/ 0 h 371819"/>
                <a:gd name="connsiteX1" fmla="*/ 1212007 w 1212007"/>
                <a:gd name="connsiteY1" fmla="*/ 7144 h 371819"/>
                <a:gd name="connsiteX2" fmla="*/ 1212007 w 1212007"/>
                <a:gd name="connsiteY2" fmla="*/ 365113 h 371819"/>
                <a:gd name="connsiteX3" fmla="*/ 119013 w 1212007"/>
                <a:gd name="connsiteY3" fmla="*/ 371819 h 371819"/>
                <a:gd name="connsiteX4" fmla="*/ 92821 w 1212007"/>
                <a:gd name="connsiteY4" fmla="*/ 290858 h 371819"/>
                <a:gd name="connsiteX5" fmla="*/ 290464 w 1212007"/>
                <a:gd name="connsiteY5" fmla="*/ 140838 h 371819"/>
                <a:gd name="connsiteX6" fmla="*/ 46782 w 1212007"/>
                <a:gd name="connsiteY6" fmla="*/ 138457 h 371819"/>
                <a:gd name="connsiteX7" fmla="*/ 0 w 1212007"/>
                <a:gd name="connsiteY7" fmla="*/ 0 h 371819"/>
                <a:gd name="connsiteX0" fmla="*/ 0 w 1212007"/>
                <a:gd name="connsiteY0" fmla="*/ 2381 h 374200"/>
                <a:gd name="connsiteX1" fmla="*/ 1212007 w 1212007"/>
                <a:gd name="connsiteY1" fmla="*/ 0 h 374200"/>
                <a:gd name="connsiteX2" fmla="*/ 1212007 w 1212007"/>
                <a:gd name="connsiteY2" fmla="*/ 367494 h 374200"/>
                <a:gd name="connsiteX3" fmla="*/ 119013 w 1212007"/>
                <a:gd name="connsiteY3" fmla="*/ 374200 h 374200"/>
                <a:gd name="connsiteX4" fmla="*/ 92821 w 1212007"/>
                <a:gd name="connsiteY4" fmla="*/ 293239 h 374200"/>
                <a:gd name="connsiteX5" fmla="*/ 290464 w 1212007"/>
                <a:gd name="connsiteY5" fmla="*/ 143219 h 374200"/>
                <a:gd name="connsiteX6" fmla="*/ 46782 w 1212007"/>
                <a:gd name="connsiteY6" fmla="*/ 140838 h 374200"/>
                <a:gd name="connsiteX7" fmla="*/ 0 w 1212007"/>
                <a:gd name="connsiteY7" fmla="*/ 2381 h 374200"/>
                <a:gd name="connsiteX0" fmla="*/ 0 w 1202501"/>
                <a:gd name="connsiteY0" fmla="*/ 24606 h 374200"/>
                <a:gd name="connsiteX1" fmla="*/ 1202501 w 1202501"/>
                <a:gd name="connsiteY1" fmla="*/ 0 h 374200"/>
                <a:gd name="connsiteX2" fmla="*/ 1202501 w 1202501"/>
                <a:gd name="connsiteY2" fmla="*/ 367494 h 374200"/>
                <a:gd name="connsiteX3" fmla="*/ 109507 w 1202501"/>
                <a:gd name="connsiteY3" fmla="*/ 374200 h 374200"/>
                <a:gd name="connsiteX4" fmla="*/ 83315 w 1202501"/>
                <a:gd name="connsiteY4" fmla="*/ 293239 h 374200"/>
                <a:gd name="connsiteX5" fmla="*/ 280958 w 1202501"/>
                <a:gd name="connsiteY5" fmla="*/ 143219 h 374200"/>
                <a:gd name="connsiteX6" fmla="*/ 37276 w 1202501"/>
                <a:gd name="connsiteY6" fmla="*/ 140838 h 374200"/>
                <a:gd name="connsiteX7" fmla="*/ 0 w 1202501"/>
                <a:gd name="connsiteY7" fmla="*/ 24606 h 374200"/>
                <a:gd name="connsiteX0" fmla="*/ 0 w 1202501"/>
                <a:gd name="connsiteY0" fmla="*/ 0 h 349594"/>
                <a:gd name="connsiteX1" fmla="*/ 1202501 w 1202501"/>
                <a:gd name="connsiteY1" fmla="*/ 794 h 349594"/>
                <a:gd name="connsiteX2" fmla="*/ 1202501 w 1202501"/>
                <a:gd name="connsiteY2" fmla="*/ 342888 h 349594"/>
                <a:gd name="connsiteX3" fmla="*/ 109507 w 1202501"/>
                <a:gd name="connsiteY3" fmla="*/ 349594 h 349594"/>
                <a:gd name="connsiteX4" fmla="*/ 83315 w 1202501"/>
                <a:gd name="connsiteY4" fmla="*/ 268633 h 349594"/>
                <a:gd name="connsiteX5" fmla="*/ 280958 w 1202501"/>
                <a:gd name="connsiteY5" fmla="*/ 118613 h 349594"/>
                <a:gd name="connsiteX6" fmla="*/ 37276 w 1202501"/>
                <a:gd name="connsiteY6" fmla="*/ 116232 h 349594"/>
                <a:gd name="connsiteX7" fmla="*/ 0 w 1202501"/>
                <a:gd name="connsiteY7" fmla="*/ 0 h 34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2501" h="349594">
                  <a:moveTo>
                    <a:pt x="0" y="0"/>
                  </a:moveTo>
                  <a:lnTo>
                    <a:pt x="1202501" y="794"/>
                  </a:lnTo>
                  <a:lnTo>
                    <a:pt x="1202501" y="342888"/>
                  </a:lnTo>
                  <a:lnTo>
                    <a:pt x="109507" y="349594"/>
                  </a:lnTo>
                  <a:lnTo>
                    <a:pt x="83315" y="268633"/>
                  </a:lnTo>
                  <a:lnTo>
                    <a:pt x="280958" y="118613"/>
                  </a:lnTo>
                  <a:lnTo>
                    <a:pt x="37276" y="11623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58000"/>
                  </a:sysClr>
                </a:gs>
                <a:gs pos="57000">
                  <a:srgbClr val="FFFFFF">
                    <a:alpha val="58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272986" y="141742"/>
              <a:ext cx="663840" cy="488966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4039">
                <a:lnSpc>
                  <a:spcPct val="80000"/>
                </a:lnSpc>
                <a:defRPr/>
              </a:pPr>
              <a:r>
                <a:rPr lang="en-US" kern="0" cap="none" dirty="0">
                  <a:ln>
                    <a:noFill/>
                  </a:ln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Myriad Pro Cond" panose="020B0506030403020204" pitchFamily="34" charset="0"/>
                  <a:cs typeface="Arial" pitchFamily="34" charset="0"/>
                </a:rPr>
                <a:t>8</a:t>
              </a:r>
              <a:endParaRPr lang="ru-RU" kern="0" cap="none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866519" y="99108"/>
            <a:ext cx="8100392" cy="48351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848330">
              <a:lnSpc>
                <a:spcPct val="80000"/>
              </a:lnSpc>
            </a:pPr>
            <a:r>
              <a:rPr lang="ru-RU" altLang="ru-RU" sz="2400" b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Члены семей погибших военнослужащих</a:t>
            </a:r>
          </a:p>
          <a:p>
            <a:pPr algn="ctr" defTabSz="848330">
              <a:lnSpc>
                <a:spcPct val="80000"/>
              </a:lnSpc>
            </a:pPr>
            <a:r>
              <a:rPr lang="ru-RU" altLang="ru-RU" b="1" i="1" kern="0" dirty="0" smtClean="0">
                <a:solidFill>
                  <a:srgbClr val="953735"/>
                </a:solidFill>
                <a:latin typeface="Arial" panose="020B0604020202020204" pitchFamily="34" charset="0"/>
                <a:cs typeface="Arial" pitchFamily="34" charset="0"/>
              </a:rPr>
              <a:t>(ежемесячные выплаты)</a:t>
            </a:r>
            <a:endParaRPr lang="ru-RU" altLang="ru-RU" b="1" i="1" kern="0" dirty="0">
              <a:solidFill>
                <a:srgbClr val="95373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1" y="783108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гарантия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4921" y="783108"/>
            <a:ext cx="2349473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Каким нормативным правовым актом установлен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7396" y="780842"/>
            <a:ext cx="2444541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устанавливается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47" y="1458216"/>
            <a:ext cx="241272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19" name="Rounded Rectangle 29"/>
          <p:cNvSpPr/>
          <p:nvPr/>
        </p:nvSpPr>
        <p:spPr>
          <a:xfrm>
            <a:off x="80885" y="1579326"/>
            <a:ext cx="2350889" cy="553998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Ежемесячное пособие: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4922" y="1458216"/>
            <a:ext cx="2349473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7441096" y="1579326"/>
            <a:ext cx="2340841" cy="177741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до достижения ими возраста 18 лет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дети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 18 лет, ставшие инвалидами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до достижения ими возраста 18 лет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79252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дети,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в образовательных организациях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по очной форме обучения, до окончания ими такого обучения, но не более чем до достижения ими возраста 23 лет</a:t>
            </a:r>
          </a:p>
        </p:txBody>
      </p:sp>
      <p:sp>
        <p:nvSpPr>
          <p:cNvPr id="23" name="Rounded Rectangle 29"/>
          <p:cNvSpPr/>
          <p:nvPr/>
        </p:nvSpPr>
        <p:spPr>
          <a:xfrm>
            <a:off x="4943993" y="1579325"/>
            <a:ext cx="2341396" cy="3416320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от 4 июня 2011 г. №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128-ФЗ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«О пособии детям военнослужащих, лиц, проходящих службу 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ойсках национальной гвардии Российской Федерации и имеющих специальное звание полиции, и сотрудников некоторых федеральных государственных органов, погибших (умерших, объявленных умершими, признанных безвестно отсутствующими) при исполнении обязанностей военной службы (служебных обязанностей), и детям лиц, умерших вследствие военной травмы после увольнения с военной службы (службы в войсках, органах и учреждениях)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7913" y="1458216"/>
            <a:ext cx="2366447" cy="5310884"/>
          </a:xfrm>
          <a:prstGeom prst="roundRect">
            <a:avLst>
              <a:gd name="adj" fmla="val 7749"/>
            </a:avLst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ru-RU" sz="1534" dirty="0">
                <a:solidFill>
                  <a:prstClr val="white"/>
                </a:solidFill>
              </a:rPr>
              <a:t>            </a:t>
            </a:r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2738131" y="1579325"/>
            <a:ext cx="1848214" cy="36933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79252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2 668,57 руб.</a:t>
            </a:r>
          </a:p>
          <a:p>
            <a:pPr algn="ctr" defTabSz="779252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(выплата индексируется)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76705" y="780842"/>
            <a:ext cx="2425214" cy="576000"/>
          </a:xfrm>
          <a:prstGeom prst="roundRect">
            <a:avLst>
              <a:gd name="adj" fmla="val 25135"/>
            </a:avLst>
          </a:prstGeom>
          <a:gradFill>
            <a:gsLst>
              <a:gs pos="49000">
                <a:schemeClr val="bg1">
                  <a:lumMod val="95000"/>
                  <a:alpha val="70000"/>
                </a:schemeClr>
              </a:gs>
              <a:gs pos="50000">
                <a:schemeClr val="bg1">
                  <a:alpha val="70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3743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выплаты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1253</TotalTime>
  <Words>4630</Words>
  <Application>Microsoft Office PowerPoint</Application>
  <PresentationFormat>Лист A4 (210x297 мм)</PresentationFormat>
  <Paragraphs>663</Paragraphs>
  <Slides>34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Myriad Pro Cond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Димко</dc:creator>
  <cp:lastModifiedBy>Officer</cp:lastModifiedBy>
  <cp:revision>118</cp:revision>
  <dcterms:created xsi:type="dcterms:W3CDTF">2023-09-19T19:07:24Z</dcterms:created>
  <dcterms:modified xsi:type="dcterms:W3CDTF">2024-05-08T16:19:32Z</dcterms:modified>
</cp:coreProperties>
</file>