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262" r:id="rId2"/>
    <p:sldId id="261" r:id="rId3"/>
  </p:sldIdLst>
  <p:sldSz cx="12192000" cy="6858000"/>
  <p:notesSz cx="6742113" cy="9872663"/>
  <p:embeddedFontLst>
    <p:embeddedFont>
      <p:font typeface="Calibri Light" pitchFamily="34" charset="0"/>
      <p:regular r:id="rId4"/>
      <p:italic r:id="rId5"/>
    </p:embeddedFont>
    <p:embeddedFont>
      <p:font typeface="Calibri" pitchFamily="34" charset="0"/>
      <p:regular r:id="rId6"/>
      <p:bold r:id="rId7"/>
      <p:italic r:id="rId8"/>
      <p:boldItalic r:id="rId9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8C5"/>
    <a:srgbClr val="993366"/>
    <a:srgbClr val="E7B7CF"/>
    <a:srgbClr val="600060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45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-18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210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322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02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45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923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651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55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707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63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281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67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55D9-8095-4BE1-A101-E7E8C742F76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B394-ECC7-442E-A4E8-B8A828BFA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053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prof.asurso.ru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vbinfo.ru/" TargetMode="External"/><Relationship Id="rId5" Type="http://schemas.openxmlformats.org/officeDocument/2006/relationships/hyperlink" Target="https://goo.su/NRBFd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hyperlink" Target="https://goo.su/Z2JQx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hyperlink" Target="https://do.asurso.ru/course/view.php?id=32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kuda.samara.edu.ru/" TargetMode="External"/><Relationship Id="rId9" Type="http://schemas.openxmlformats.org/officeDocument/2006/relationships/hyperlink" Target="https://do.asurso.ru/mod/folder/view.php?id=19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qrcoder.ru/code/?https%3A%2F%2Fprof.asurso.ru%2F&amp;4&amp;0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8064A2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6701" y="2197871"/>
            <a:ext cx="1425772" cy="142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9A08116-25E0-D59D-DD5B-1E54D9FE9E04}"/>
              </a:ext>
            </a:extLst>
          </p:cNvPr>
          <p:cNvSpPr/>
          <p:nvPr/>
        </p:nvSpPr>
        <p:spPr>
          <a:xfrm>
            <a:off x="593909" y="178040"/>
            <a:ext cx="10830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РЕГИОНАЛЬНЫЕ РЕСУРСЫ</a:t>
            </a:r>
            <a:endParaRPr lang="ru-RU" sz="2000" cap="all" spc="50" dirty="0">
              <a:solidFill>
                <a:srgbClr val="8064A2">
                  <a:lumMod val="75000"/>
                </a:srgbClr>
              </a:solidFill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E423FC1-2A05-A67F-6AD9-9FADBF9AD909}"/>
              </a:ext>
            </a:extLst>
          </p:cNvPr>
          <p:cNvSpPr/>
          <p:nvPr/>
        </p:nvSpPr>
        <p:spPr>
          <a:xfrm>
            <a:off x="505765" y="1014003"/>
            <a:ext cx="284820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cap="all" spc="50" dirty="0" err="1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Предпрофильная</a:t>
            </a: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подготовка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80B7CA3-75BE-791E-CECE-CC479D3F3450}"/>
              </a:ext>
            </a:extLst>
          </p:cNvPr>
          <p:cNvSpPr/>
          <p:nvPr/>
        </p:nvSpPr>
        <p:spPr>
          <a:xfrm>
            <a:off x="3431094" y="1014003"/>
            <a:ext cx="281621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Дополнительное </a:t>
            </a:r>
            <a:b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образование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8B152C8-7CC7-E05D-ACA6-83AA777A45B9}"/>
              </a:ext>
            </a:extLst>
          </p:cNvPr>
          <p:cNvSpPr/>
          <p:nvPr/>
        </p:nvSpPr>
        <p:spPr>
          <a:xfrm>
            <a:off x="9094091" y="1037869"/>
            <a:ext cx="319459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Сайт «</a:t>
            </a:r>
            <a:r>
              <a:rPr lang="ru-RU" cap="all" spc="50" dirty="0" err="1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Профвыбор</a:t>
            </a: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Самарская область»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AB4B2E9-20D6-B869-3871-728EA3D5DDBA}"/>
              </a:ext>
            </a:extLst>
          </p:cNvPr>
          <p:cNvSpPr/>
          <p:nvPr/>
        </p:nvSpPr>
        <p:spPr>
          <a:xfrm>
            <a:off x="6263570" y="1014003"/>
            <a:ext cx="252412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Проект «Билет </a:t>
            </a:r>
          </a:p>
          <a:p>
            <a:pPr>
              <a:lnSpc>
                <a:spcPct val="90000"/>
              </a:lnSpc>
            </a:pPr>
            <a:r>
              <a:rPr lang="ru-RU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в будущее»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1ABCD73-BB62-A89B-E84B-F66F6BD97958}"/>
              </a:ext>
            </a:extLst>
          </p:cNvPr>
          <p:cNvSpPr/>
          <p:nvPr/>
        </p:nvSpPr>
        <p:spPr>
          <a:xfrm>
            <a:off x="490657" y="5900264"/>
            <a:ext cx="2524125" cy="43905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CD9A9AA-836C-C590-C5B3-7077FAE8AF93}"/>
              </a:ext>
            </a:extLst>
          </p:cNvPr>
          <p:cNvSpPr/>
          <p:nvPr/>
        </p:nvSpPr>
        <p:spPr>
          <a:xfrm>
            <a:off x="3453348" y="4007516"/>
            <a:ext cx="2535125" cy="150810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Кванториумы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,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IT-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кубы,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«Точки роста», кружковые занятия, Дом научной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коллаборации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,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Центры молодежного инновационного творчества (ЦМИТ) и др.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BD74A4C-B089-82FE-9CD6-386F96E6EEED}"/>
              </a:ext>
            </a:extLst>
          </p:cNvPr>
          <p:cNvSpPr/>
          <p:nvPr/>
        </p:nvSpPr>
        <p:spPr>
          <a:xfrm>
            <a:off x="6199147" y="4007170"/>
            <a:ext cx="2798256" cy="236988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Без регистрации и записи: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онлайн-тестирование, в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т.ч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. совместный тест ребенка и родителя (законного представителя): можно узнать, насколько представления ребенка о себе совпадают с вашими представлениями о ребенке.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Участие в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профпробах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– по записи классным руководителем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15398BB3-02C9-E8BB-6F33-AC5428BF333D}"/>
              </a:ext>
            </a:extLst>
          </p:cNvPr>
          <p:cNvSpPr/>
          <p:nvPr/>
        </p:nvSpPr>
        <p:spPr>
          <a:xfrm>
            <a:off x="9185225" y="3981198"/>
            <a:ext cx="2930465" cy="207749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Экскурсии</a:t>
            </a: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профессиональные пробы,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квесты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, презентации, дни открытых дверей и пр., которые проводятся техникумами и колледжами, вузами, предприятиями, Центрами занятости населения и пр.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Запись на мероприятия через классного руководителя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468498" y="5851453"/>
            <a:ext cx="5303600" cy="43905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Мероприятия доступны  </a:t>
            </a:r>
            <a:b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в очном и дистанционном формате</a:t>
            </a:r>
          </a:p>
        </p:txBody>
      </p:sp>
      <p:pic>
        <p:nvPicPr>
          <p:cNvPr id="13" name="Рисунок 12"/>
          <p:cNvPicPr/>
          <p:nvPr/>
        </p:nvPicPr>
        <p:blipFill rotWithShape="1">
          <a:blip r:embed="rId3" cstate="print">
            <a:duotone>
              <a:srgbClr val="8064A2">
                <a:shade val="45000"/>
                <a:satMod val="135000"/>
              </a:srgbClr>
              <a:prstClr val="white"/>
            </a:duotone>
          </a:blip>
          <a:srcRect l="4572" t="4667" r="4432" b="4338"/>
          <a:stretch/>
        </p:blipFill>
        <p:spPr>
          <a:xfrm>
            <a:off x="3456047" y="2422348"/>
            <a:ext cx="1140422" cy="1036335"/>
          </a:xfrm>
          <a:prstGeom prst="rect">
            <a:avLst/>
          </a:prstGeom>
          <a:solidFill>
            <a:srgbClr val="8064A2">
              <a:lumMod val="75000"/>
            </a:srgbClr>
          </a:solidFill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478270" y="1923915"/>
            <a:ext cx="2524125" cy="321201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Для учащихся 9 классов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Тестирование.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Профпробы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по 3 направлениям на выбор.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Сопровождение опытных наставников.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Рекомендации по планированию профессионального образования.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Запись через классных руководителей</a:t>
            </a:r>
          </a:p>
        </p:txBody>
      </p:sp>
      <p:pic>
        <p:nvPicPr>
          <p:cNvPr id="15" name="Рисунок 14"/>
          <p:cNvPicPr/>
          <p:nvPr/>
        </p:nvPicPr>
        <p:blipFill rotWithShape="1">
          <a:blip r:embed="rId4" cstate="print">
            <a:duotone>
              <a:srgbClr val="8064A2">
                <a:shade val="45000"/>
                <a:satMod val="135000"/>
              </a:srgbClr>
              <a:prstClr val="white"/>
            </a:duotone>
          </a:blip>
          <a:srcRect l="4874" t="4945" r="4874" b="5087"/>
          <a:stretch/>
        </p:blipFill>
        <p:spPr>
          <a:xfrm>
            <a:off x="6279550" y="2397335"/>
            <a:ext cx="1194162" cy="1051824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3362101" y="2072875"/>
            <a:ext cx="2524125" cy="376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Для учащихся любого возраста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6183955" y="1976124"/>
            <a:ext cx="2524125" cy="376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Для учащихся 6- 11 классов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9136441" y="2004919"/>
            <a:ext cx="2524125" cy="376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Для учащихся любого возраста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444" y="3525350"/>
            <a:ext cx="1946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5"/>
              </a:rPr>
              <a:t>https://goo.su/NRBFd</a:t>
            </a:r>
            <a:r>
              <a:rPr lang="ru-RU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49271" y="3492235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6"/>
              </a:rPr>
              <a:t>https://bvbinfo.ru/</a:t>
            </a:r>
            <a:r>
              <a:rPr lang="ru-RU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129991" y="3473615"/>
            <a:ext cx="193033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7"/>
              </a:rPr>
              <a:t>https://prof.asurso.ru</a:t>
            </a:r>
            <a:r>
              <a:rPr lang="en-US" sz="15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7"/>
              </a:rPr>
              <a:t>/</a:t>
            </a:r>
            <a:r>
              <a:rPr lang="ru-RU" sz="15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object 23"/>
          <p:cNvSpPr/>
          <p:nvPr/>
        </p:nvSpPr>
        <p:spPr>
          <a:xfrm>
            <a:off x="282077" y="326894"/>
            <a:ext cx="127000" cy="6172200"/>
          </a:xfrm>
          <a:custGeom>
            <a:avLst/>
            <a:gdLst/>
            <a:ahLst/>
            <a:cxnLst/>
            <a:rect l="l" t="t" r="r" b="b"/>
            <a:pathLst>
              <a:path w="190500" h="9258300">
                <a:moveTo>
                  <a:pt x="190500" y="0"/>
                </a:moveTo>
                <a:lnTo>
                  <a:pt x="0" y="0"/>
                </a:lnTo>
                <a:lnTo>
                  <a:pt x="0" y="9258300"/>
                </a:lnTo>
                <a:lnTo>
                  <a:pt x="190500" y="9258300"/>
                </a:lnTo>
                <a:lnTo>
                  <a:pt x="190500" y="0"/>
                </a:lnTo>
                <a:close/>
              </a:path>
            </a:pathLst>
          </a:custGeom>
          <a:solidFill>
            <a:srgbClr val="732D68"/>
          </a:solidFill>
        </p:spPr>
        <p:txBody>
          <a:bodyPr wrap="square" lIns="0" tIns="0" rIns="0" bIns="0" rtlCol="0"/>
          <a:lstStyle/>
          <a:p>
            <a:pPr marL="0" marR="0" lvl="0" indent="0" defTabSz="6096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588246" y="1699985"/>
            <a:ext cx="2426536" cy="75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429444" y="1699146"/>
            <a:ext cx="2456782" cy="2616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298232" y="1694507"/>
            <a:ext cx="2343321" cy="5448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9212089" y="1694507"/>
            <a:ext cx="2362183" cy="6874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29447" y="5804324"/>
            <a:ext cx="4107791" cy="9878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61089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qrcoder.ru/code/?https%3A%2F%2Fdo.asurso.ru%2Fcourse%2Fview.php%3Fid%3D32&amp;4&amp;0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8064A2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73258" y="1879019"/>
            <a:ext cx="1465857" cy="146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9A08116-25E0-D59D-DD5B-1E54D9FE9E04}"/>
              </a:ext>
            </a:extLst>
          </p:cNvPr>
          <p:cNvSpPr/>
          <p:nvPr/>
        </p:nvSpPr>
        <p:spPr>
          <a:xfrm>
            <a:off x="490657" y="202781"/>
            <a:ext cx="51795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РЕГИОНАЛЬНЫЕ РЕСУРСЫ</a:t>
            </a:r>
            <a:br>
              <a:rPr lang="ru-RU" sz="28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</a:br>
            <a:endParaRPr lang="ru-RU" sz="2000" cap="all" spc="50" dirty="0">
              <a:solidFill>
                <a:srgbClr val="8064A2">
                  <a:lumMod val="75000"/>
                </a:srgbClr>
              </a:solidFill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80B7CA3-75BE-791E-CECE-CC479D3F3450}"/>
              </a:ext>
            </a:extLst>
          </p:cNvPr>
          <p:cNvSpPr/>
          <p:nvPr/>
        </p:nvSpPr>
        <p:spPr>
          <a:xfrm>
            <a:off x="3618105" y="921622"/>
            <a:ext cx="312212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Справочник Профессий</a:t>
            </a:r>
          </a:p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Для лиц с ОВЗ и инвалидностью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8B152C8-7CC7-E05D-ACA6-83AA777A45B9}"/>
              </a:ext>
            </a:extLst>
          </p:cNvPr>
          <p:cNvSpPr/>
          <p:nvPr/>
        </p:nvSpPr>
        <p:spPr>
          <a:xfrm>
            <a:off x="9358083" y="920427"/>
            <a:ext cx="271458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Единый информационный ресурс для специалистов ПОО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AB4B2E9-20D6-B869-3871-728EA3D5DDBA}"/>
              </a:ext>
            </a:extLst>
          </p:cNvPr>
          <p:cNvSpPr/>
          <p:nvPr/>
        </p:nvSpPr>
        <p:spPr>
          <a:xfrm>
            <a:off x="6884243" y="908720"/>
            <a:ext cx="25241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Сайт </a:t>
            </a:r>
            <a:b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«куда пойти </a:t>
            </a:r>
          </a:p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учиться»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D74A4C-B089-82FE-9CD6-386F96E6EEED}"/>
              </a:ext>
            </a:extLst>
          </p:cNvPr>
          <p:cNvSpPr/>
          <p:nvPr/>
        </p:nvSpPr>
        <p:spPr>
          <a:xfrm>
            <a:off x="3806874" y="4389105"/>
            <a:ext cx="5313462" cy="193899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Информация обо всех техникумах и колледжах региона, профессиях и специальностях, по которым там обучают.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Информация про профессиям и специальностям, доступным лицам с ОВЗ и инвалидностью, учреждения СПО, в которых учат людей с ОВЗ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5398BB3-02C9-E8BB-6F33-AC5428BF333D}"/>
              </a:ext>
            </a:extLst>
          </p:cNvPr>
          <p:cNvSpPr/>
          <p:nvPr/>
        </p:nvSpPr>
        <p:spPr>
          <a:xfrm>
            <a:off x="9350237" y="4281338"/>
            <a:ext cx="2758234" cy="21544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Актуальная информация о методическом сопровождении лиц с ОВЗ и инвалидностью при получении ими профессионального образования;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о проводимых мероприятиях для обучающихся, преподавателей, родителей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EBC673F-024B-3362-6A1D-71EBFDB4982F}"/>
              </a:ext>
            </a:extLst>
          </p:cNvPr>
          <p:cNvSpPr/>
          <p:nvPr/>
        </p:nvSpPr>
        <p:spPr>
          <a:xfrm>
            <a:off x="478890" y="2238936"/>
            <a:ext cx="3098083" cy="41087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  <a:hlinkClick r:id="rId3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900" kern="0" dirty="0">
              <a:solidFill>
                <a:srgbClr val="001830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  <a:hlinkClick r:id="rId3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3"/>
              </a:rPr>
              <a:t>https://goo.su/Z2JQx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Компьютерная диагностика интересов, склонностей, способностей, </a:t>
            </a:r>
            <a:b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личностных характеристик ребенка.</a:t>
            </a:r>
            <a:b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Консультация по результатам диагностики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По предварительной записи: </a:t>
            </a:r>
            <a:b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тел. (846) 334 04 92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Очно по адресу: </a:t>
            </a:r>
            <a:b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</a:b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1830"/>
                </a:solidFill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г. Самара, ул. Ново-Садовая, 106Ж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0" dirty="0">
              <a:solidFill>
                <a:srgbClr val="001830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Доступен дистанционный формат для всех жителей региона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1830"/>
              </a:solidFill>
              <a:effectLst/>
              <a:uLnTx/>
              <a:uFillTx/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3114" y="3316301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  <a:hlinkClick r:id="rId4"/>
              </a:rPr>
              <a:t>https://kuda.samara.edu.ru/</a:t>
            </a:r>
            <a:r>
              <a:rPr lang="ru-RU" sz="1400" dirty="0">
                <a:solidFill>
                  <a:srgbClr val="00183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02597" y="3285392"/>
            <a:ext cx="2919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F497A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https://do.asurso.ru/course/view.php?id=32</a:t>
            </a:r>
            <a:endParaRPr lang="ru-RU" sz="1400" dirty="0">
              <a:solidFill>
                <a:srgbClr val="5F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23"/>
          <p:cNvSpPr/>
          <p:nvPr/>
        </p:nvSpPr>
        <p:spPr>
          <a:xfrm>
            <a:off x="282077" y="326894"/>
            <a:ext cx="127000" cy="6172200"/>
          </a:xfrm>
          <a:custGeom>
            <a:avLst/>
            <a:gdLst/>
            <a:ahLst/>
            <a:cxnLst/>
            <a:rect l="l" t="t" r="r" b="b"/>
            <a:pathLst>
              <a:path w="190500" h="9258300">
                <a:moveTo>
                  <a:pt x="190500" y="0"/>
                </a:moveTo>
                <a:lnTo>
                  <a:pt x="0" y="0"/>
                </a:lnTo>
                <a:lnTo>
                  <a:pt x="0" y="9258300"/>
                </a:lnTo>
                <a:lnTo>
                  <a:pt x="190500" y="9258300"/>
                </a:lnTo>
                <a:lnTo>
                  <a:pt x="190500" y="0"/>
                </a:lnTo>
                <a:close/>
              </a:path>
            </a:pathLst>
          </a:custGeom>
          <a:solidFill>
            <a:srgbClr val="732D68"/>
          </a:solidFill>
        </p:spPr>
        <p:txBody>
          <a:bodyPr wrap="square" lIns="0" tIns="0" rIns="0" bIns="0" rtlCol="0"/>
          <a:lstStyle/>
          <a:p>
            <a:pPr marL="0" marR="0" lvl="0" indent="0" defTabSz="6096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600421" y="1901991"/>
            <a:ext cx="2426536" cy="75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806874" y="1899385"/>
            <a:ext cx="2456782" cy="2616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921032" y="1898312"/>
            <a:ext cx="1767256" cy="3679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382728" y="1898312"/>
            <a:ext cx="2362183" cy="6874"/>
          </a:xfrm>
          <a:prstGeom prst="line">
            <a:avLst/>
          </a:prstGeom>
          <a:noFill/>
          <a:ln w="38100" cap="flat" cmpd="sng" algn="ctr">
            <a:solidFill>
              <a:srgbClr val="E2A8C5"/>
            </a:solidFill>
            <a:prstDash val="sysDash"/>
          </a:ln>
          <a:effectLst/>
        </p:spPr>
      </p:cxnSp>
      <p:pic>
        <p:nvPicPr>
          <p:cNvPr id="20" name="Рисунок 19"/>
          <p:cNvPicPr/>
          <p:nvPr/>
        </p:nvPicPr>
        <p:blipFill rotWithShape="1">
          <a:blip r:embed="rId6" cstate="print">
            <a:duotone>
              <a:srgbClr val="8064A2">
                <a:shade val="45000"/>
                <a:satMod val="135000"/>
              </a:srgbClr>
              <a:prstClr val="white"/>
            </a:duotone>
          </a:blip>
          <a:srcRect l="3809" t="3826" r="3587" b="3570"/>
          <a:stretch/>
        </p:blipFill>
        <p:spPr>
          <a:xfrm>
            <a:off x="612192" y="2022816"/>
            <a:ext cx="1269859" cy="1156528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E423FC1-2A05-A67F-6AD9-9FADBF9AD909}"/>
              </a:ext>
            </a:extLst>
          </p:cNvPr>
          <p:cNvSpPr/>
          <p:nvPr/>
        </p:nvSpPr>
        <p:spPr>
          <a:xfrm>
            <a:off x="450461" y="922401"/>
            <a:ext cx="316764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ИНДИВИДУАЛЬНАЯ </a:t>
            </a:r>
            <a:r>
              <a:rPr lang="ru-RU" sz="1600" cap="all" spc="50" dirty="0" err="1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ПРОФориентационная</a:t>
            </a: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1600" cap="all" spc="50" dirty="0">
                <a:solidFill>
                  <a:srgbClr val="8064A2">
                    <a:lumMod val="75000"/>
                  </a:srgb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КОНСУЛЬТАЦИЯ 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7" cstate="print">
            <a:duotone>
              <a:srgbClr val="8064A2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44" t="5290" r="5344" b="5398"/>
          <a:stretch/>
        </p:blipFill>
        <p:spPr>
          <a:xfrm>
            <a:off x="6983109" y="2014839"/>
            <a:ext cx="1190453" cy="1190453"/>
          </a:xfrm>
          <a:prstGeom prst="rect">
            <a:avLst/>
          </a:prstGeom>
        </p:spPr>
      </p:pic>
      <p:pic>
        <p:nvPicPr>
          <p:cNvPr id="23" name="Рисунок 22" descr="http://qrcoder.ru/code/?https%3A%2F%2Fdo.asurso.ru%2Fmod%2Ffolder%2Fview.php%3Fid%3D1909&amp;4&amp;0"/>
          <p:cNvPicPr/>
          <p:nvPr/>
        </p:nvPicPr>
        <p:blipFill rotWithShape="1">
          <a:blip r:embed="rId8" cstate="print">
            <a:duotone>
              <a:srgbClr val="8064A2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258"/>
          <a:stretch/>
        </p:blipFill>
        <p:spPr bwMode="auto">
          <a:xfrm>
            <a:off x="3676694" y="1995776"/>
            <a:ext cx="1528322" cy="129752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Прямоугольник 23"/>
          <p:cNvSpPr/>
          <p:nvPr/>
        </p:nvSpPr>
        <p:spPr>
          <a:xfrm>
            <a:off x="3800377" y="3305013"/>
            <a:ext cx="279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https://do.asurso.ru/mod/folder/view.php?id=1909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object 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948294" y="6296373"/>
            <a:ext cx="102475" cy="394283"/>
          </a:xfrm>
          <a:prstGeom prst="rect">
            <a:avLst/>
          </a:prstGeom>
        </p:spPr>
      </p:pic>
      <p:pic>
        <p:nvPicPr>
          <p:cNvPr id="26" name="object 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95132" y="6296373"/>
            <a:ext cx="102475" cy="394283"/>
          </a:xfrm>
          <a:prstGeom prst="rect">
            <a:avLst/>
          </a:prstGeom>
        </p:spPr>
      </p:pic>
      <p:pic>
        <p:nvPicPr>
          <p:cNvPr id="27" name="object 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640616" y="6296373"/>
            <a:ext cx="102475" cy="394283"/>
          </a:xfrm>
          <a:prstGeom prst="rect">
            <a:avLst/>
          </a:prstGeom>
        </p:spPr>
      </p:pic>
      <p:sp>
        <p:nvSpPr>
          <p:cNvPr id="28" name="object 10"/>
          <p:cNvSpPr/>
          <p:nvPr/>
        </p:nvSpPr>
        <p:spPr>
          <a:xfrm>
            <a:off x="4596469" y="6669360"/>
            <a:ext cx="6977803" cy="14393"/>
          </a:xfrm>
          <a:custGeom>
            <a:avLst/>
            <a:gdLst/>
            <a:ahLst/>
            <a:cxnLst/>
            <a:rect l="l" t="t" r="r" b="b"/>
            <a:pathLst>
              <a:path w="10466705" h="21590">
                <a:moveTo>
                  <a:pt x="10466705" y="0"/>
                </a:moveTo>
                <a:lnTo>
                  <a:pt x="0" y="0"/>
                </a:lnTo>
                <a:lnTo>
                  <a:pt x="0" y="21429"/>
                </a:lnTo>
                <a:lnTo>
                  <a:pt x="10466705" y="21429"/>
                </a:lnTo>
                <a:lnTo>
                  <a:pt x="10466705" y="0"/>
                </a:lnTo>
                <a:close/>
              </a:path>
            </a:pathLst>
          </a:custGeom>
          <a:solidFill>
            <a:srgbClr val="737373"/>
          </a:solidFill>
        </p:spPr>
        <p:txBody>
          <a:bodyPr wrap="square" lIns="0" tIns="0" rIns="0" bIns="0" rtlCol="0"/>
          <a:lstStyle/>
          <a:p>
            <a:pPr marL="0" marR="0" lvl="0" indent="0" defTabSz="6096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5F497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4"/>
          <p:cNvSpPr/>
          <p:nvPr/>
        </p:nvSpPr>
        <p:spPr>
          <a:xfrm>
            <a:off x="4068995" y="6431491"/>
            <a:ext cx="284903" cy="426720"/>
          </a:xfrm>
          <a:custGeom>
            <a:avLst/>
            <a:gdLst/>
            <a:ahLst/>
            <a:cxnLst/>
            <a:rect l="l" t="t" r="r" b="b"/>
            <a:pathLst>
              <a:path w="427354" h="640079">
                <a:moveTo>
                  <a:pt x="426770" y="0"/>
                </a:moveTo>
                <a:lnTo>
                  <a:pt x="0" y="0"/>
                </a:lnTo>
                <a:lnTo>
                  <a:pt x="0" y="639762"/>
                </a:lnTo>
                <a:lnTo>
                  <a:pt x="426770" y="639762"/>
                </a:lnTo>
                <a:lnTo>
                  <a:pt x="426770" y="0"/>
                </a:lnTo>
                <a:close/>
              </a:path>
            </a:pathLst>
          </a:custGeom>
          <a:solidFill>
            <a:srgbClr val="6A1F5F"/>
          </a:solidFill>
        </p:spPr>
        <p:txBody>
          <a:bodyPr wrap="square" lIns="0" tIns="0" rIns="0" bIns="0" rtlCol="0"/>
          <a:lstStyle/>
          <a:p>
            <a:pPr marL="0" marR="0" lvl="0" indent="0" defTabSz="6096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135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199</Words>
  <Application>Microsoft Office PowerPoint</Application>
  <PresentationFormat>Произвольный</PresentationFormat>
  <Paragraphs>53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Roboto Medium</vt:lpstr>
      <vt:lpstr>Roboto</vt:lpstr>
      <vt:lpstr>Roboto Slab</vt:lpstr>
      <vt:lpstr>Calibri Light</vt:lpstr>
      <vt:lpstr>Calibri</vt:lpstr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Нисман Ольга Юрьевна</dc:creator>
  <cp:lastModifiedBy>tvv</cp:lastModifiedBy>
  <cp:revision>35</cp:revision>
  <dcterms:created xsi:type="dcterms:W3CDTF">2023-01-18T10:23:17Z</dcterms:created>
  <dcterms:modified xsi:type="dcterms:W3CDTF">2023-03-01T11:19:14Z</dcterms:modified>
</cp:coreProperties>
</file>